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740" r:id="rId2"/>
    <p:sldId id="918" r:id="rId3"/>
    <p:sldId id="603" r:id="rId4"/>
    <p:sldId id="263" r:id="rId5"/>
    <p:sldId id="261" r:id="rId6"/>
    <p:sldId id="919" r:id="rId7"/>
    <p:sldId id="284" r:id="rId8"/>
    <p:sldId id="923" r:id="rId9"/>
    <p:sldId id="922" r:id="rId10"/>
    <p:sldId id="920" r:id="rId11"/>
    <p:sldId id="926" r:id="rId12"/>
    <p:sldId id="927" r:id="rId13"/>
    <p:sldId id="921" r:id="rId14"/>
    <p:sldId id="924" r:id="rId15"/>
    <p:sldId id="984" r:id="rId16"/>
    <p:sldId id="92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9291"/>
    <a:srgbClr val="D9171A"/>
    <a:srgbClr val="F1B468"/>
    <a:srgbClr val="F29D69"/>
    <a:srgbClr val="811919"/>
    <a:srgbClr val="835346"/>
    <a:srgbClr val="2F9829"/>
    <a:srgbClr val="A9D483"/>
    <a:srgbClr val="375723"/>
    <a:srgbClr val="1D4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79"/>
    <p:restoredTop sz="91293"/>
  </p:normalViewPr>
  <p:slideViewPr>
    <p:cSldViewPr snapToGrid="0" snapToObjects="1">
      <p:cViewPr varScale="1">
        <p:scale>
          <a:sx n="116" d="100"/>
          <a:sy n="116" d="100"/>
        </p:scale>
        <p:origin x="5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Work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595034995626"/>
          <c:y val="0.113685881051192"/>
          <c:w val="0.865349409448819"/>
          <c:h val="0.774502808098808"/>
        </c:manualLayout>
      </c:layout>
      <c:lineChart>
        <c:grouping val="standard"/>
        <c:varyColors val="0"/>
        <c:ser>
          <c:idx val="0"/>
          <c:order val="0"/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Sheet1!$A$2:$A$54</c:f>
              <c:numCache>
                <c:formatCode>m/d/yy</c:formatCode>
                <c:ptCount val="53"/>
                <c:pt idx="0">
                  <c:v>37164</c:v>
                </c:pt>
                <c:pt idx="1">
                  <c:v>37346</c:v>
                </c:pt>
                <c:pt idx="2">
                  <c:v>37529</c:v>
                </c:pt>
                <c:pt idx="3">
                  <c:v>37711</c:v>
                </c:pt>
                <c:pt idx="4">
                  <c:v>37925</c:v>
                </c:pt>
                <c:pt idx="5">
                  <c:v>38017</c:v>
                </c:pt>
                <c:pt idx="6">
                  <c:v>38107</c:v>
                </c:pt>
                <c:pt idx="7">
                  <c:v>38199</c:v>
                </c:pt>
                <c:pt idx="8">
                  <c:v>38291</c:v>
                </c:pt>
                <c:pt idx="9">
                  <c:v>38383</c:v>
                </c:pt>
                <c:pt idx="10">
                  <c:v>38472</c:v>
                </c:pt>
                <c:pt idx="11">
                  <c:v>38564</c:v>
                </c:pt>
                <c:pt idx="12">
                  <c:v>38656</c:v>
                </c:pt>
                <c:pt idx="13">
                  <c:v>38748</c:v>
                </c:pt>
                <c:pt idx="14">
                  <c:v>38837</c:v>
                </c:pt>
                <c:pt idx="15">
                  <c:v>38929</c:v>
                </c:pt>
                <c:pt idx="16">
                  <c:v>39021</c:v>
                </c:pt>
                <c:pt idx="17">
                  <c:v>39113</c:v>
                </c:pt>
                <c:pt idx="18">
                  <c:v>39202</c:v>
                </c:pt>
                <c:pt idx="19">
                  <c:v>39294</c:v>
                </c:pt>
                <c:pt idx="20">
                  <c:v>39386</c:v>
                </c:pt>
                <c:pt idx="21">
                  <c:v>39478</c:v>
                </c:pt>
                <c:pt idx="22">
                  <c:v>39568</c:v>
                </c:pt>
                <c:pt idx="23">
                  <c:v>39660</c:v>
                </c:pt>
                <c:pt idx="24">
                  <c:v>39752</c:v>
                </c:pt>
                <c:pt idx="25">
                  <c:v>39844</c:v>
                </c:pt>
                <c:pt idx="26">
                  <c:v>39933</c:v>
                </c:pt>
                <c:pt idx="27">
                  <c:v>40025</c:v>
                </c:pt>
                <c:pt idx="28">
                  <c:v>40117</c:v>
                </c:pt>
                <c:pt idx="29">
                  <c:v>40209</c:v>
                </c:pt>
                <c:pt idx="30">
                  <c:v>40298</c:v>
                </c:pt>
                <c:pt idx="31">
                  <c:v>40390</c:v>
                </c:pt>
                <c:pt idx="32">
                  <c:v>40482</c:v>
                </c:pt>
                <c:pt idx="33">
                  <c:v>40574</c:v>
                </c:pt>
                <c:pt idx="34">
                  <c:v>40663</c:v>
                </c:pt>
                <c:pt idx="35">
                  <c:v>40755</c:v>
                </c:pt>
                <c:pt idx="36">
                  <c:v>40846</c:v>
                </c:pt>
                <c:pt idx="37">
                  <c:v>40939</c:v>
                </c:pt>
                <c:pt idx="38">
                  <c:v>41029</c:v>
                </c:pt>
                <c:pt idx="39">
                  <c:v>41121</c:v>
                </c:pt>
                <c:pt idx="40">
                  <c:v>41213</c:v>
                </c:pt>
                <c:pt idx="41">
                  <c:v>41305</c:v>
                </c:pt>
                <c:pt idx="42">
                  <c:v>41394</c:v>
                </c:pt>
                <c:pt idx="43">
                  <c:v>41486</c:v>
                </c:pt>
                <c:pt idx="44">
                  <c:v>41578</c:v>
                </c:pt>
                <c:pt idx="45">
                  <c:v>41670</c:v>
                </c:pt>
                <c:pt idx="46">
                  <c:v>41759</c:v>
                </c:pt>
                <c:pt idx="47">
                  <c:v>41851</c:v>
                </c:pt>
                <c:pt idx="48">
                  <c:v>41943</c:v>
                </c:pt>
                <c:pt idx="49">
                  <c:v>42035</c:v>
                </c:pt>
                <c:pt idx="50">
                  <c:v>42124</c:v>
                </c:pt>
                <c:pt idx="51">
                  <c:v>42216</c:v>
                </c:pt>
                <c:pt idx="52">
                  <c:v>42292</c:v>
                </c:pt>
              </c:numCache>
            </c:numRef>
          </c:cat>
          <c:val>
            <c:numRef>
              <c:f>Sheet1!$B$2:$B$54</c:f>
              <c:numCache>
                <c:formatCode>General</c:formatCode>
                <c:ptCount val="53"/>
                <c:pt idx="0">
                  <c:v>5292.3928845974297</c:v>
                </c:pt>
                <c:pt idx="1">
                  <c:v>3898.6354119859911</c:v>
                </c:pt>
                <c:pt idx="2">
                  <c:v>3413.801194585435</c:v>
                </c:pt>
                <c:pt idx="3">
                  <c:v>2986.2046709655792</c:v>
                </c:pt>
                <c:pt idx="4">
                  <c:v>2230.975235017966</c:v>
                </c:pt>
                <c:pt idx="5">
                  <c:v>1598.909789240234</c:v>
                </c:pt>
                <c:pt idx="6">
                  <c:v>1135.6986744914359</c:v>
                </c:pt>
                <c:pt idx="7">
                  <c:v>1107.463651954891</c:v>
                </c:pt>
                <c:pt idx="8">
                  <c:v>1028.850675756998</c:v>
                </c:pt>
                <c:pt idx="9">
                  <c:v>974.16497565639895</c:v>
                </c:pt>
                <c:pt idx="10">
                  <c:v>897.76107989362333</c:v>
                </c:pt>
                <c:pt idx="11">
                  <c:v>898.90133913325337</c:v>
                </c:pt>
                <c:pt idx="12">
                  <c:v>766.72912188370685</c:v>
                </c:pt>
                <c:pt idx="13">
                  <c:v>699.20327228763847</c:v>
                </c:pt>
                <c:pt idx="14">
                  <c:v>651.80747334577188</c:v>
                </c:pt>
                <c:pt idx="15">
                  <c:v>636.40640117352575</c:v>
                </c:pt>
                <c:pt idx="16">
                  <c:v>581.91979783599641</c:v>
                </c:pt>
                <c:pt idx="17">
                  <c:v>522.70771720689845</c:v>
                </c:pt>
                <c:pt idx="18">
                  <c:v>502.61127606225159</c:v>
                </c:pt>
                <c:pt idx="19">
                  <c:v>495.96345237787818</c:v>
                </c:pt>
                <c:pt idx="20">
                  <c:v>397.08729936016078</c:v>
                </c:pt>
                <c:pt idx="21">
                  <c:v>102.1273329768968</c:v>
                </c:pt>
                <c:pt idx="22">
                  <c:v>15.03313587742117</c:v>
                </c:pt>
                <c:pt idx="23">
                  <c:v>8.3564433578891393</c:v>
                </c:pt>
                <c:pt idx="24">
                  <c:v>3.8055784468656051</c:v>
                </c:pt>
                <c:pt idx="25">
                  <c:v>2.585949308256267</c:v>
                </c:pt>
                <c:pt idx="26">
                  <c:v>1.719039989692007</c:v>
                </c:pt>
                <c:pt idx="27">
                  <c:v>1.2007237715317061</c:v>
                </c:pt>
                <c:pt idx="28">
                  <c:v>0.781481493601765</c:v>
                </c:pt>
                <c:pt idx="29">
                  <c:v>0.51971414254902903</c:v>
                </c:pt>
                <c:pt idx="30">
                  <c:v>0.35013377269484602</c:v>
                </c:pt>
                <c:pt idx="31">
                  <c:v>0.34583289708415799</c:v>
                </c:pt>
                <c:pt idx="32">
                  <c:v>0.32324148606056402</c:v>
                </c:pt>
                <c:pt idx="33">
                  <c:v>0.232919802788843</c:v>
                </c:pt>
                <c:pt idx="34">
                  <c:v>0.185689034573575</c:v>
                </c:pt>
                <c:pt idx="35">
                  <c:v>0.116632599765115</c:v>
                </c:pt>
                <c:pt idx="36">
                  <c:v>8.6038201162834199E-2</c:v>
                </c:pt>
                <c:pt idx="37">
                  <c:v>8.5180211536214495E-2</c:v>
                </c:pt>
                <c:pt idx="38">
                  <c:v>6.5569918171970096E-2</c:v>
                </c:pt>
                <c:pt idx="39">
                  <c:v>6.64969037714679E-2</c:v>
                </c:pt>
                <c:pt idx="40">
                  <c:v>7.3537214207825705E-2</c:v>
                </c:pt>
                <c:pt idx="41">
                  <c:v>6.30149564239849E-2</c:v>
                </c:pt>
                <c:pt idx="42">
                  <c:v>6.3641248422909497E-2</c:v>
                </c:pt>
                <c:pt idx="43">
                  <c:v>6.1669609328109401E-2</c:v>
                </c:pt>
                <c:pt idx="44">
                  <c:v>5.6623078061611799E-2</c:v>
                </c:pt>
                <c:pt idx="45">
                  <c:v>4.4534522212317199E-2</c:v>
                </c:pt>
                <c:pt idx="46">
                  <c:v>5.46721871011926E-2</c:v>
                </c:pt>
                <c:pt idx="47">
                  <c:v>5.4498301867545097E-2</c:v>
                </c:pt>
                <c:pt idx="48">
                  <c:v>6.3676561383730998E-2</c:v>
                </c:pt>
                <c:pt idx="49">
                  <c:v>4.4109308689520697E-2</c:v>
                </c:pt>
                <c:pt idx="50">
                  <c:v>4.67865256395565E-2</c:v>
                </c:pt>
                <c:pt idx="51">
                  <c:v>1.51471134830736E-2</c:v>
                </c:pt>
                <c:pt idx="52">
                  <c:v>1.4E-2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C9C-CC49-B78D-B3414B65184E}"/>
            </c:ext>
          </c:extLst>
        </c:ser>
        <c:ser>
          <c:idx val="1"/>
          <c:order val="1"/>
          <c:spPr>
            <a:ln w="38100" cap="rnd">
              <a:solidFill>
                <a:schemeClr val="bg1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bg1"/>
              </a:solidFill>
              <a:ln w="9525">
                <a:solidFill>
                  <a:schemeClr val="bg1"/>
                </a:solidFill>
              </a:ln>
              <a:effectLst/>
            </c:spPr>
          </c:marker>
          <c:cat>
            <c:numRef>
              <c:f>Sheet1!$A$2:$A$54</c:f>
              <c:numCache>
                <c:formatCode>m/d/yy</c:formatCode>
                <c:ptCount val="53"/>
                <c:pt idx="0">
                  <c:v>37164</c:v>
                </c:pt>
                <c:pt idx="1">
                  <c:v>37346</c:v>
                </c:pt>
                <c:pt idx="2">
                  <c:v>37529</c:v>
                </c:pt>
                <c:pt idx="3">
                  <c:v>37711</c:v>
                </c:pt>
                <c:pt idx="4">
                  <c:v>37925</c:v>
                </c:pt>
                <c:pt idx="5">
                  <c:v>38017</c:v>
                </c:pt>
                <c:pt idx="6">
                  <c:v>38107</c:v>
                </c:pt>
                <c:pt idx="7">
                  <c:v>38199</c:v>
                </c:pt>
                <c:pt idx="8">
                  <c:v>38291</c:v>
                </c:pt>
                <c:pt idx="9">
                  <c:v>38383</c:v>
                </c:pt>
                <c:pt idx="10">
                  <c:v>38472</c:v>
                </c:pt>
                <c:pt idx="11">
                  <c:v>38564</c:v>
                </c:pt>
                <c:pt idx="12">
                  <c:v>38656</c:v>
                </c:pt>
                <c:pt idx="13">
                  <c:v>38748</c:v>
                </c:pt>
                <c:pt idx="14">
                  <c:v>38837</c:v>
                </c:pt>
                <c:pt idx="15">
                  <c:v>38929</c:v>
                </c:pt>
                <c:pt idx="16">
                  <c:v>39021</c:v>
                </c:pt>
                <c:pt idx="17">
                  <c:v>39113</c:v>
                </c:pt>
                <c:pt idx="18">
                  <c:v>39202</c:v>
                </c:pt>
                <c:pt idx="19">
                  <c:v>39294</c:v>
                </c:pt>
                <c:pt idx="20">
                  <c:v>39386</c:v>
                </c:pt>
                <c:pt idx="21">
                  <c:v>39478</c:v>
                </c:pt>
                <c:pt idx="22">
                  <c:v>39568</c:v>
                </c:pt>
                <c:pt idx="23">
                  <c:v>39660</c:v>
                </c:pt>
                <c:pt idx="24">
                  <c:v>39752</c:v>
                </c:pt>
                <c:pt idx="25">
                  <c:v>39844</c:v>
                </c:pt>
                <c:pt idx="26">
                  <c:v>39933</c:v>
                </c:pt>
                <c:pt idx="27">
                  <c:v>40025</c:v>
                </c:pt>
                <c:pt idx="28">
                  <c:v>40117</c:v>
                </c:pt>
                <c:pt idx="29">
                  <c:v>40209</c:v>
                </c:pt>
                <c:pt idx="30">
                  <c:v>40298</c:v>
                </c:pt>
                <c:pt idx="31">
                  <c:v>40390</c:v>
                </c:pt>
                <c:pt idx="32">
                  <c:v>40482</c:v>
                </c:pt>
                <c:pt idx="33">
                  <c:v>40574</c:v>
                </c:pt>
                <c:pt idx="34">
                  <c:v>40663</c:v>
                </c:pt>
                <c:pt idx="35">
                  <c:v>40755</c:v>
                </c:pt>
                <c:pt idx="36">
                  <c:v>40846</c:v>
                </c:pt>
                <c:pt idx="37">
                  <c:v>40939</c:v>
                </c:pt>
                <c:pt idx="38">
                  <c:v>41029</c:v>
                </c:pt>
                <c:pt idx="39">
                  <c:v>41121</c:v>
                </c:pt>
                <c:pt idx="40">
                  <c:v>41213</c:v>
                </c:pt>
                <c:pt idx="41">
                  <c:v>41305</c:v>
                </c:pt>
                <c:pt idx="42">
                  <c:v>41394</c:v>
                </c:pt>
                <c:pt idx="43">
                  <c:v>41486</c:v>
                </c:pt>
                <c:pt idx="44">
                  <c:v>41578</c:v>
                </c:pt>
                <c:pt idx="45">
                  <c:v>41670</c:v>
                </c:pt>
                <c:pt idx="46">
                  <c:v>41759</c:v>
                </c:pt>
                <c:pt idx="47">
                  <c:v>41851</c:v>
                </c:pt>
                <c:pt idx="48">
                  <c:v>41943</c:v>
                </c:pt>
                <c:pt idx="49">
                  <c:v>42035</c:v>
                </c:pt>
                <c:pt idx="50">
                  <c:v>42124</c:v>
                </c:pt>
                <c:pt idx="51">
                  <c:v>42216</c:v>
                </c:pt>
                <c:pt idx="52">
                  <c:v>42292</c:v>
                </c:pt>
              </c:numCache>
            </c:numRef>
          </c:cat>
          <c:val>
            <c:numRef>
              <c:f>Sheet1!$D$2:$D$54</c:f>
              <c:numCache>
                <c:formatCode>General</c:formatCode>
                <c:ptCount val="53"/>
                <c:pt idx="0">
                  <c:v>5292.3928845974297</c:v>
                </c:pt>
                <c:pt idx="1">
                  <c:v>4452.4675491838452</c:v>
                </c:pt>
                <c:pt idx="2">
                  <c:v>3742.286897402274</c:v>
                </c:pt>
                <c:pt idx="3">
                  <c:v>3148.3699970409439</c:v>
                </c:pt>
                <c:pt idx="4">
                  <c:v>2569.4407980190699</c:v>
                </c:pt>
                <c:pt idx="5">
                  <c:v>2354.510268294001</c:v>
                </c:pt>
                <c:pt idx="6">
                  <c:v>2161.6595786046159</c:v>
                </c:pt>
                <c:pt idx="7">
                  <c:v>1980.839441136203</c:v>
                </c:pt>
                <c:pt idx="8">
                  <c:v>1815.1446834628821</c:v>
                </c:pt>
                <c:pt idx="9">
                  <c:v>1663.3100863610171</c:v>
                </c:pt>
                <c:pt idx="10">
                  <c:v>1528.5241466481791</c:v>
                </c:pt>
                <c:pt idx="11">
                  <c:v>1400.66500126918</c:v>
                </c:pt>
                <c:pt idx="12">
                  <c:v>1283.5011145113131</c:v>
                </c:pt>
                <c:pt idx="13">
                  <c:v>1176.1378412818569</c:v>
                </c:pt>
                <c:pt idx="14">
                  <c:v>1080.829789302308</c:v>
                </c:pt>
                <c:pt idx="15">
                  <c:v>990.41972056810096</c:v>
                </c:pt>
                <c:pt idx="16">
                  <c:v>907.57234173144104</c:v>
                </c:pt>
                <c:pt idx="17">
                  <c:v>831.65504318050762</c:v>
                </c:pt>
                <c:pt idx="18">
                  <c:v>764.26207332408967</c:v>
                </c:pt>
                <c:pt idx="19">
                  <c:v>700.33250063458911</c:v>
                </c:pt>
                <c:pt idx="20">
                  <c:v>641.75055725565664</c:v>
                </c:pt>
                <c:pt idx="21">
                  <c:v>588.06892064092835</c:v>
                </c:pt>
                <c:pt idx="22">
                  <c:v>539.90200522854957</c:v>
                </c:pt>
                <c:pt idx="23">
                  <c:v>494.73987342428211</c:v>
                </c:pt>
                <c:pt idx="24">
                  <c:v>453.3554978227217</c:v>
                </c:pt>
                <c:pt idx="25">
                  <c:v>415.43287381210752</c:v>
                </c:pt>
                <c:pt idx="26">
                  <c:v>381.76836907332222</c:v>
                </c:pt>
                <c:pt idx="27">
                  <c:v>349.83391942168328</c:v>
                </c:pt>
                <c:pt idx="28">
                  <c:v>320.57074679864951</c:v>
                </c:pt>
                <c:pt idx="29">
                  <c:v>293.75540220035651</c:v>
                </c:pt>
                <c:pt idx="30">
                  <c:v>269.95100261427461</c:v>
                </c:pt>
                <c:pt idx="31">
                  <c:v>247.36993671214111</c:v>
                </c:pt>
                <c:pt idx="32">
                  <c:v>226.67774891136079</c:v>
                </c:pt>
                <c:pt idx="33">
                  <c:v>207.71643690605379</c:v>
                </c:pt>
                <c:pt idx="34">
                  <c:v>190.88418453666111</c:v>
                </c:pt>
                <c:pt idx="35">
                  <c:v>174.91695971084201</c:v>
                </c:pt>
                <c:pt idx="36">
                  <c:v>160.4376393139141</c:v>
                </c:pt>
                <c:pt idx="37">
                  <c:v>146.87770110017831</c:v>
                </c:pt>
                <c:pt idx="38">
                  <c:v>134.84740064296921</c:v>
                </c:pt>
                <c:pt idx="39">
                  <c:v>123.56758315327011</c:v>
                </c:pt>
                <c:pt idx="40">
                  <c:v>113.23130837922029</c:v>
                </c:pt>
                <c:pt idx="41">
                  <c:v>103.759650145191</c:v>
                </c:pt>
                <c:pt idx="42">
                  <c:v>95.351511420022746</c:v>
                </c:pt>
                <c:pt idx="43">
                  <c:v>87.37547598250967</c:v>
                </c:pt>
                <c:pt idx="44">
                  <c:v>80.066625997571805</c:v>
                </c:pt>
                <c:pt idx="45">
                  <c:v>73.369152231208204</c:v>
                </c:pt>
                <c:pt idx="46">
                  <c:v>67.423700321484432</c:v>
                </c:pt>
                <c:pt idx="47">
                  <c:v>61.783791576635053</c:v>
                </c:pt>
                <c:pt idx="48">
                  <c:v>56.615654189610083</c:v>
                </c:pt>
                <c:pt idx="49">
                  <c:v>51.879825072595423</c:v>
                </c:pt>
                <c:pt idx="50">
                  <c:v>47.675755710011373</c:v>
                </c:pt>
                <c:pt idx="51">
                  <c:v>43.687737991254927</c:v>
                </c:pt>
                <c:pt idx="52">
                  <c:v>40.646153206458209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C9C-CC49-B78D-B3414B6518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83055504"/>
        <c:axId val="1583056864"/>
      </c:lineChart>
      <c:dateAx>
        <c:axId val="1583055504"/>
        <c:scaling>
          <c:orientation val="minMax"/>
        </c:scaling>
        <c:delete val="0"/>
        <c:axPos val="b"/>
        <c:numFmt formatCode="m/d/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3056864"/>
        <c:crossesAt val="1E-3"/>
        <c:auto val="0"/>
        <c:lblOffset val="100"/>
        <c:baseTimeUnit val="months"/>
        <c:majorUnit val="6"/>
        <c:majorTimeUnit val="months"/>
      </c:dateAx>
      <c:valAx>
        <c:axId val="1583056864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/>
                  <a:t>Cost per Mb in US$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2225"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3055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682EF-DF42-BE49-A4B7-DE4BDAE7F519}" type="datetimeFigureOut">
              <a:rPr lang="en-US" smtClean="0"/>
              <a:t>1/19/24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77592-5355-8645-956C-436C94C95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351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77592-5355-8645-956C-436C94C958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40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77592-5355-8645-956C-436C94C958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028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77592-5355-8645-956C-436C94C958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328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77592-5355-8645-956C-436C94C958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320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screen">
            <a:alphaModFix amt="9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56C19-FFD4-0046-85A8-3C428FEF46AB}" type="datetimeFigureOut">
              <a:rPr lang="en-US" smtClean="0"/>
              <a:t>1/19/24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74D97-BC5B-F44E-A15B-EC5F64B99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756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56C19-FFD4-0046-85A8-3C428FEF46AB}" type="datetimeFigureOut">
              <a:rPr lang="en-US" smtClean="0"/>
              <a:t>1/19/24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74D97-BC5B-F44E-A15B-EC5F64B99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509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56C19-FFD4-0046-85A8-3C428FEF46AB}" type="datetimeFigureOut">
              <a:rPr lang="en-US" smtClean="0"/>
              <a:t>1/19/24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74D97-BC5B-F44E-A15B-EC5F64B99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19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70" y="0"/>
            <a:ext cx="10027024" cy="1325563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70" y="962494"/>
            <a:ext cx="10027024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339682"/>
            <a:ext cx="2743200" cy="365125"/>
          </a:xfrm>
        </p:spPr>
        <p:txBody>
          <a:bodyPr/>
          <a:lstStyle/>
          <a:p>
            <a:fld id="{D8556C19-FFD4-0046-85A8-3C428FEF46AB}" type="datetimeFigureOut">
              <a:rPr lang="en-US" smtClean="0"/>
              <a:t>1/19/24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51629" y="6332351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74859" y="6332352"/>
            <a:ext cx="2743200" cy="365125"/>
          </a:xfrm>
        </p:spPr>
        <p:txBody>
          <a:bodyPr/>
          <a:lstStyle/>
          <a:p>
            <a:fld id="{1DF74D97-BC5B-F44E-A15B-EC5F64B9989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191589" y="717784"/>
            <a:ext cx="10771632" cy="0"/>
          </a:xfrm>
          <a:prstGeom prst="line">
            <a:avLst/>
          </a:prstGeom>
          <a:ln w="38100">
            <a:solidFill>
              <a:srgbClr val="CDCD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46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56C19-FFD4-0046-85A8-3C428FEF46AB}" type="datetimeFigureOut">
              <a:rPr lang="en-US" smtClean="0"/>
              <a:t>1/19/24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74D97-BC5B-F44E-A15B-EC5F64B99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7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" y="962494"/>
            <a:ext cx="5002306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level`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5493219"/>
            <a:ext cx="2743200" cy="365125"/>
          </a:xfrm>
        </p:spPr>
        <p:txBody>
          <a:bodyPr/>
          <a:lstStyle/>
          <a:p>
            <a:fld id="{D8556C19-FFD4-0046-85A8-3C428FEF46AB}" type="datetimeFigureOut">
              <a:rPr lang="en-US" smtClean="0"/>
              <a:t>1/19/24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00400" y="5493219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72400" y="5493219"/>
            <a:ext cx="2743200" cy="365125"/>
          </a:xfrm>
        </p:spPr>
        <p:txBody>
          <a:bodyPr/>
          <a:lstStyle/>
          <a:p>
            <a:fld id="{1DF74D97-BC5B-F44E-A15B-EC5F64B9989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4823" y="0"/>
            <a:ext cx="10027024" cy="1325563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4"/>
          </p:nvPr>
        </p:nvSpPr>
        <p:spPr>
          <a:xfrm>
            <a:off x="5042647" y="962494"/>
            <a:ext cx="50023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191589" y="717784"/>
            <a:ext cx="10771632" cy="0"/>
          </a:xfrm>
          <a:prstGeom prst="line">
            <a:avLst/>
          </a:prstGeom>
          <a:ln w="38100">
            <a:solidFill>
              <a:srgbClr val="CDCD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5246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82" y="13255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482" y="21494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60894" y="13255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60894" y="21494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6894" y="6000750"/>
            <a:ext cx="2743200" cy="365125"/>
          </a:xfrm>
        </p:spPr>
        <p:txBody>
          <a:bodyPr/>
          <a:lstStyle/>
          <a:p>
            <a:fld id="{D8556C19-FFD4-0046-85A8-3C428FEF46AB}" type="datetimeFigureOut">
              <a:rPr lang="en-US" smtClean="0"/>
              <a:t>1/19/24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27294" y="60007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99294" y="6000750"/>
            <a:ext cx="2743200" cy="365125"/>
          </a:xfrm>
        </p:spPr>
        <p:txBody>
          <a:bodyPr/>
          <a:lstStyle/>
          <a:p>
            <a:fld id="{1DF74D97-BC5B-F44E-A15B-EC5F64B9989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8270" y="0"/>
            <a:ext cx="10515600" cy="1325563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 flipH="1">
            <a:off x="191589" y="717784"/>
            <a:ext cx="10771632" cy="0"/>
          </a:xfrm>
          <a:prstGeom prst="line">
            <a:avLst/>
          </a:prstGeom>
          <a:ln w="38100">
            <a:solidFill>
              <a:srgbClr val="CDCD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491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56C19-FFD4-0046-85A8-3C428FEF46AB}" type="datetimeFigureOut">
              <a:rPr lang="en-US" smtClean="0"/>
              <a:t>1/19/24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74D97-BC5B-F44E-A15B-EC5F64B9989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717" y="0"/>
            <a:ext cx="10515600" cy="1325563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191589" y="717784"/>
            <a:ext cx="10771632" cy="0"/>
          </a:xfrm>
          <a:prstGeom prst="line">
            <a:avLst/>
          </a:prstGeom>
          <a:ln w="38100">
            <a:solidFill>
              <a:srgbClr val="CDCD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161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56C19-FFD4-0046-85A8-3C428FEF46AB}" type="datetimeFigureOut">
              <a:rPr lang="en-US" smtClean="0"/>
              <a:t>1/19/24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74D97-BC5B-F44E-A15B-EC5F64B99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215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56C19-FFD4-0046-85A8-3C428FEF46AB}" type="datetimeFigureOut">
              <a:rPr lang="en-US" smtClean="0"/>
              <a:t>1/19/24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74D97-BC5B-F44E-A15B-EC5F64B99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47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56C19-FFD4-0046-85A8-3C428FEF46AB}" type="datetimeFigureOut">
              <a:rPr lang="en-US" smtClean="0"/>
              <a:t>1/19/24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74D97-BC5B-F44E-A15B-EC5F64B99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592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alphaModFix amt="9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8556C19-FFD4-0046-85A8-3C428FEF46AB}" type="datetimeFigureOut">
              <a:rPr lang="en-US" smtClean="0"/>
              <a:pPr/>
              <a:t>1/19/24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DF74D97-BC5B-F44E-A15B-EC5F64B998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005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peerj.com/articles/cs-697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ink.springer.com/article/10.1007/s10126-022-10191-3#Tab2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old, crowd&#10;&#10;Description automatically generated">
            <a:extLst>
              <a:ext uri="{FF2B5EF4-FFF2-40B4-BE49-F238E27FC236}">
                <a16:creationId xmlns:a16="http://schemas.microsoft.com/office/drawing/2014/main" id="{0B88C9BE-89AC-BAA1-7EDA-FBD5CB94F3C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6000"/>
          </a:blip>
          <a:stretch>
            <a:fillRect/>
          </a:stretch>
        </p:blipFill>
        <p:spPr>
          <a:xfrm>
            <a:off x="0" y="1211"/>
            <a:ext cx="12192000" cy="6858000"/>
          </a:xfrm>
          <a:prstGeom prst="rect">
            <a:avLst/>
          </a:prstGeom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95019" y="2002253"/>
            <a:ext cx="12034228" cy="2202193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i="0" dirty="0">
                <a:solidFill>
                  <a:srgbClr val="E6EDF3"/>
                </a:solidFill>
                <a:effectLst/>
                <a:latin typeface="-apple-system"/>
              </a:rPr>
              <a:t>Oyster genomics for everyone: </a:t>
            </a:r>
          </a:p>
          <a:p>
            <a:r>
              <a:rPr lang="en-US" sz="3600" b="1" i="0" dirty="0">
                <a:solidFill>
                  <a:srgbClr val="E6EDF3"/>
                </a:solidFill>
                <a:effectLst/>
                <a:latin typeface="-apple-system"/>
              </a:rPr>
              <a:t>applications to conservation, management, and aquaculture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2DDCD73-7EEA-214E-845B-F2A3AF54FEC3}"/>
              </a:ext>
            </a:extLst>
          </p:cNvPr>
          <p:cNvGrpSpPr/>
          <p:nvPr/>
        </p:nvGrpSpPr>
        <p:grpSpPr>
          <a:xfrm>
            <a:off x="50195" y="5708003"/>
            <a:ext cx="5229892" cy="928249"/>
            <a:chOff x="7387102" y="5310078"/>
            <a:chExt cx="4804898" cy="77830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EBBC36C-9FEE-0E4E-B66E-D6289E340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7102" y="5374403"/>
              <a:ext cx="556490" cy="71397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1C995D4-76BC-EC45-AB7E-AA41D82C37AC}"/>
                </a:ext>
              </a:extLst>
            </p:cNvPr>
            <p:cNvSpPr txBox="1"/>
            <p:nvPr/>
          </p:nvSpPr>
          <p:spPr>
            <a:xfrm>
              <a:off x="7968212" y="5310078"/>
              <a:ext cx="42237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1"/>
                  </a:solidFill>
                  <a:latin typeface="Cambria" charset="0"/>
                  <a:ea typeface="Cambria" charset="0"/>
                  <a:cs typeface="Cambria" charset="0"/>
                </a:rPr>
                <a:t>University of Rhode Island</a:t>
              </a:r>
            </a:p>
            <a:p>
              <a:r>
                <a:rPr lang="en-US" i="1" dirty="0">
                  <a:solidFill>
                    <a:schemeClr val="bg2"/>
                  </a:solidFill>
                  <a:latin typeface="Cambria" charset="0"/>
                  <a:ea typeface="Cambria" charset="0"/>
                  <a:cs typeface="Cambria" charset="0"/>
                </a:rPr>
                <a:t>Department of Biological Sciences</a:t>
              </a:r>
              <a:endParaRPr lang="en-US" sz="1600" i="1" dirty="0">
                <a:solidFill>
                  <a:schemeClr val="bg2"/>
                </a:solidFill>
                <a:latin typeface="Cambria" charset="0"/>
                <a:ea typeface="Cambria" charset="0"/>
                <a:cs typeface="Cambria" charset="0"/>
              </a:endParaRPr>
            </a:p>
          </p:txBody>
        </p:sp>
      </p:grp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D2D1B1E2-7F57-8F2C-7C35-895D8D3F0EC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194" y="5661726"/>
            <a:ext cx="5417951" cy="10633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5282B9-E70D-DD0B-1823-312C4D0D2B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40241" y="5661726"/>
            <a:ext cx="1551759" cy="123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925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9456" y="5495636"/>
            <a:ext cx="8994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lum bright="70000" contrast="-70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689" y="714951"/>
            <a:ext cx="1084735" cy="61152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lum bright="70000" contrast="-70000"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890"/>
          <a:stretch/>
        </p:blipFill>
        <p:spPr>
          <a:xfrm>
            <a:off x="10995202" y="717784"/>
            <a:ext cx="1084735" cy="80173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SNP Array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B0334BF-93EA-BC5D-FCAA-4E7CA939E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117148"/>
            <a:ext cx="10027024" cy="4351338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Sample preparation: 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1) Ethanol fixed tissue: fix well, 1:5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sample:ethanol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ratio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2) Hemolymph: pellet and completely remove serum before fixing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3) Biopsy: dry oysters overnight, Epson salt in 50% seawater, 0.5 - 2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hrs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lum bright="70000" contrast="-70000"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59177"/>
          <a:stretch/>
        </p:blipFill>
        <p:spPr>
          <a:xfrm>
            <a:off x="10995202" y="717783"/>
            <a:ext cx="1084735" cy="2496471"/>
          </a:xfrm>
          <a:prstGeom prst="rect">
            <a:avLst/>
          </a:prstGeom>
        </p:spPr>
      </p:pic>
      <p:pic>
        <p:nvPicPr>
          <p:cNvPr id="5" name="Picture 2" descr="Affymetrix Axiom® Bovine Genotyping Array">
            <a:extLst>
              <a:ext uri="{FF2B5EF4-FFF2-40B4-BE49-F238E27FC236}">
                <a16:creationId xmlns:a16="http://schemas.microsoft.com/office/drawing/2014/main" id="{E68887C0-39C4-7E2F-A054-FD01F530F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249" y="893058"/>
            <a:ext cx="6019068" cy="337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xiom&amp;trade; Ovine Genotyping Array (50K)">
            <a:extLst>
              <a:ext uri="{FF2B5EF4-FFF2-40B4-BE49-F238E27FC236}">
                <a16:creationId xmlns:a16="http://schemas.microsoft.com/office/drawing/2014/main" id="{62787D01-1E35-2F12-DB43-05BD28A1DE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9" t="26484" r="7522" b="25122"/>
          <a:stretch/>
        </p:blipFill>
        <p:spPr bwMode="auto">
          <a:xfrm>
            <a:off x="302387" y="1763428"/>
            <a:ext cx="4275969" cy="221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187E077-DC79-0B34-1568-1B85B1A12FA3}"/>
              </a:ext>
            </a:extLst>
          </p:cNvPr>
          <p:cNvSpPr txBox="1">
            <a:spLocks/>
          </p:cNvSpPr>
          <p:nvPr/>
        </p:nvSpPr>
        <p:spPr>
          <a:xfrm>
            <a:off x="251680" y="963447"/>
            <a:ext cx="4511876" cy="656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</a:rPr>
              <a:t>Axiom SNP array by Thermo Fisher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155581-07C4-1550-5996-92AB1AE87F89}"/>
              </a:ext>
            </a:extLst>
          </p:cNvPr>
          <p:cNvSpPr txBox="1"/>
          <p:nvPr/>
        </p:nvSpPr>
        <p:spPr>
          <a:xfrm>
            <a:off x="9885216" y="6519332"/>
            <a:ext cx="19046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Adopted from 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Ximing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Guo</a:t>
            </a:r>
          </a:p>
        </p:txBody>
      </p:sp>
    </p:spTree>
    <p:extLst>
      <p:ext uri="{BB962C8B-B14F-4D97-AF65-F5344CB8AC3E}">
        <p14:creationId xmlns:p14="http://schemas.microsoft.com/office/powerpoint/2010/main" val="3737898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9456" y="5495636"/>
            <a:ext cx="8994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 bright="70000" contrast="-70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689" y="714951"/>
            <a:ext cx="1084735" cy="61152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lum bright="70000" contrast="-70000"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890"/>
          <a:stretch/>
        </p:blipFill>
        <p:spPr>
          <a:xfrm>
            <a:off x="10995202" y="717784"/>
            <a:ext cx="1084735" cy="80173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SNP Array can also detect pathogens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lum bright="70000" contrast="-70000"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86"/>
          <a:stretch/>
        </p:blipFill>
        <p:spPr>
          <a:xfrm>
            <a:off x="10995202" y="717783"/>
            <a:ext cx="1084735" cy="332774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7F884C9-E520-6BB1-AF19-2CD265136CC7}"/>
              </a:ext>
            </a:extLst>
          </p:cNvPr>
          <p:cNvGrpSpPr/>
          <p:nvPr/>
        </p:nvGrpSpPr>
        <p:grpSpPr>
          <a:xfrm>
            <a:off x="1599655" y="1085010"/>
            <a:ext cx="8409750" cy="5062697"/>
            <a:chOff x="1599655" y="1085010"/>
            <a:chExt cx="8409750" cy="506269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7924476-7DC1-24C3-C82F-FEA2EE3E27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631" t="9452" r="29833" b="55642"/>
            <a:stretch/>
          </p:blipFill>
          <p:spPr>
            <a:xfrm>
              <a:off x="1599655" y="1134319"/>
              <a:ext cx="2835797" cy="250342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37B297E-0B33-F3E5-3BE9-8B16726F37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2505" t="9459" r="30270" b="55720"/>
            <a:stretch/>
          </p:blipFill>
          <p:spPr>
            <a:xfrm>
              <a:off x="7173608" y="1134319"/>
              <a:ext cx="2835797" cy="250342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8058BC8-6727-49D9-C090-7D619B5734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1427" t="9458" r="29606" b="55851"/>
            <a:stretch/>
          </p:blipFill>
          <p:spPr>
            <a:xfrm>
              <a:off x="4345648" y="3580799"/>
              <a:ext cx="2835797" cy="2566908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B58E595-9E37-0A90-637A-BAE5F8CB2AA0}"/>
                </a:ext>
              </a:extLst>
            </p:cNvPr>
            <p:cNvSpPr txBox="1"/>
            <p:nvPr/>
          </p:nvSpPr>
          <p:spPr>
            <a:xfrm>
              <a:off x="2136267" y="1085010"/>
              <a:ext cx="11464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Bonamia </a:t>
              </a:r>
              <a:r>
                <a:rPr lang="en-US" sz="1200" i="1" dirty="0" err="1">
                  <a:latin typeface="Arial Narrow" panose="020B0604020202020204" pitchFamily="34" charset="0"/>
                  <a:cs typeface="Arial Narrow" panose="020B0604020202020204" pitchFamily="34" charset="0"/>
                </a:rPr>
                <a:t>exitiosa</a:t>
              </a:r>
              <a:endParaRPr lang="en-US" sz="1200" i="1" dirty="0"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AD38E56-BC8A-2737-6EEC-DD288F0586C9}"/>
                </a:ext>
              </a:extLst>
            </p:cNvPr>
            <p:cNvSpPr txBox="1"/>
            <p:nvPr/>
          </p:nvSpPr>
          <p:spPr>
            <a:xfrm>
              <a:off x="7637410" y="1092269"/>
              <a:ext cx="12186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Bonamia </a:t>
              </a:r>
              <a:r>
                <a:rPr lang="en-US" sz="1200" i="1" dirty="0" err="1">
                  <a:latin typeface="Arial Narrow" panose="020B0604020202020204" pitchFamily="34" charset="0"/>
                  <a:cs typeface="Arial Narrow" panose="020B0604020202020204" pitchFamily="34" charset="0"/>
                </a:rPr>
                <a:t>perspora</a:t>
              </a:r>
              <a:endParaRPr lang="en-US" sz="1200" i="1" dirty="0"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CF6A19B-CA51-59E4-50AB-F414970D308A}"/>
                </a:ext>
              </a:extLst>
            </p:cNvPr>
            <p:cNvSpPr txBox="1"/>
            <p:nvPr/>
          </p:nvSpPr>
          <p:spPr>
            <a:xfrm>
              <a:off x="5327709" y="3548659"/>
              <a:ext cx="15215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Haplosporidium </a:t>
              </a:r>
              <a:r>
                <a:rPr lang="en-US" sz="1200" i="1" dirty="0" err="1">
                  <a:latin typeface="Arial Narrow" panose="020B0604020202020204" pitchFamily="34" charset="0"/>
                  <a:cs typeface="Arial Narrow" panose="020B0604020202020204" pitchFamily="34" charset="0"/>
                </a:rPr>
                <a:t>littoralis</a:t>
              </a:r>
              <a:endParaRPr lang="en-US" sz="1200" i="1" dirty="0"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3BF8DDD-2910-2C67-88B3-AB1BDC4C62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770" t="45383" r="27694" b="20164"/>
            <a:stretch/>
          </p:blipFill>
          <p:spPr>
            <a:xfrm>
              <a:off x="4444706" y="1134319"/>
              <a:ext cx="2835797" cy="2470971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ECB0D3E-E40C-F7FA-5F76-07287C47DEEA}"/>
                </a:ext>
              </a:extLst>
            </p:cNvPr>
            <p:cNvSpPr txBox="1"/>
            <p:nvPr/>
          </p:nvSpPr>
          <p:spPr>
            <a:xfrm>
              <a:off x="4906663" y="1086254"/>
              <a:ext cx="11416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Bonamia </a:t>
              </a:r>
              <a:r>
                <a:rPr lang="en-US" sz="1200" i="1" dirty="0" err="1">
                  <a:latin typeface="Arial Narrow" panose="020B0604020202020204" pitchFamily="34" charset="0"/>
                  <a:cs typeface="Arial Narrow" panose="020B0604020202020204" pitchFamily="34" charset="0"/>
                </a:rPr>
                <a:t>ostreae</a:t>
              </a:r>
              <a:endParaRPr lang="en-US" sz="1200" i="1" dirty="0"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8F1769C-D995-E714-8B88-1746D2B3B4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2505" t="44510" r="30270" b="20668"/>
            <a:stretch/>
          </p:blipFill>
          <p:spPr>
            <a:xfrm>
              <a:off x="1599655" y="3564471"/>
              <a:ext cx="2835797" cy="250342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0A5EB46-04E2-3BFC-AF68-067A074A3CA5}"/>
                </a:ext>
              </a:extLst>
            </p:cNvPr>
            <p:cNvSpPr txBox="1"/>
            <p:nvPr/>
          </p:nvSpPr>
          <p:spPr>
            <a:xfrm>
              <a:off x="2132091" y="3580266"/>
              <a:ext cx="1495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Haplosporidium </a:t>
              </a:r>
              <a:r>
                <a:rPr lang="en-US" sz="1200" i="1" dirty="0" err="1">
                  <a:latin typeface="Arial Narrow" panose="020B0604020202020204" pitchFamily="34" charset="0"/>
                  <a:cs typeface="Arial Narrow" panose="020B0604020202020204" pitchFamily="34" charset="0"/>
                </a:rPr>
                <a:t>costale</a:t>
              </a:r>
              <a:endParaRPr lang="en-US" sz="1200" i="1" dirty="0"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6A8EDB1-8789-28C7-942C-D75CE1C519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1427" t="45579" r="29606" b="20669"/>
            <a:stretch/>
          </p:blipFill>
          <p:spPr>
            <a:xfrm>
              <a:off x="7140951" y="3629783"/>
              <a:ext cx="2835797" cy="2425113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34026DD-CF49-AB75-2911-2B00EFE3AE78}"/>
                </a:ext>
              </a:extLst>
            </p:cNvPr>
            <p:cNvSpPr txBox="1"/>
            <p:nvPr/>
          </p:nvSpPr>
          <p:spPr>
            <a:xfrm>
              <a:off x="8063175" y="3552906"/>
              <a:ext cx="1495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Haplosporidium nelsoni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21FCC31-15A2-5227-8E8D-B03979CA5007}"/>
              </a:ext>
            </a:extLst>
          </p:cNvPr>
          <p:cNvSpPr txBox="1"/>
          <p:nvPr/>
        </p:nvSpPr>
        <p:spPr>
          <a:xfrm>
            <a:off x="9885216" y="6519332"/>
            <a:ext cx="19046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Adopted from 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Ximing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Guo</a:t>
            </a:r>
          </a:p>
        </p:txBody>
      </p:sp>
    </p:spTree>
    <p:extLst>
      <p:ext uri="{BB962C8B-B14F-4D97-AF65-F5344CB8AC3E}">
        <p14:creationId xmlns:p14="http://schemas.microsoft.com/office/powerpoint/2010/main" val="2689819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9456" y="5495636"/>
            <a:ext cx="8994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 bright="70000" contrast="-70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689" y="714951"/>
            <a:ext cx="1084735" cy="61152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lum bright="70000" contrast="-70000"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890"/>
          <a:stretch/>
        </p:blipFill>
        <p:spPr>
          <a:xfrm>
            <a:off x="10995202" y="717784"/>
            <a:ext cx="1084735" cy="80173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SNP Array can also detect pathogens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lum bright="70000" contrast="-70000"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74898"/>
          <a:stretch/>
        </p:blipFill>
        <p:spPr>
          <a:xfrm>
            <a:off x="10995202" y="717784"/>
            <a:ext cx="1084735" cy="153508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827975B-47F3-A525-3B43-FC690BF20984}"/>
              </a:ext>
            </a:extLst>
          </p:cNvPr>
          <p:cNvGrpSpPr/>
          <p:nvPr/>
        </p:nvGrpSpPr>
        <p:grpSpPr>
          <a:xfrm>
            <a:off x="1435258" y="1053198"/>
            <a:ext cx="8504685" cy="5003703"/>
            <a:chOff x="1435258" y="1053198"/>
            <a:chExt cx="8504685" cy="500370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EBF824F-B1B2-B660-CD55-4CF32C3D6B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942" t="8958" r="30270" b="55936"/>
            <a:stretch/>
          </p:blipFill>
          <p:spPr>
            <a:xfrm>
              <a:off x="4251933" y="1157469"/>
              <a:ext cx="2835802" cy="240753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44C63E3-9AF7-157B-8B0A-DC85F23B30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2951" t="8958" r="30260" b="55936"/>
            <a:stretch/>
          </p:blipFill>
          <p:spPr>
            <a:xfrm>
              <a:off x="7087742" y="1157469"/>
              <a:ext cx="2835802" cy="240753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CF03AE5-9452-86FD-0A95-8A68D9C64D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2959" t="8958" r="30252" b="55936"/>
            <a:stretch/>
          </p:blipFill>
          <p:spPr>
            <a:xfrm>
              <a:off x="4264538" y="3575468"/>
              <a:ext cx="2835802" cy="2481433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C81FA9C-8BD2-8AC7-3EED-D8079D73F67B}"/>
                </a:ext>
              </a:extLst>
            </p:cNvPr>
            <p:cNvSpPr txBox="1"/>
            <p:nvPr/>
          </p:nvSpPr>
          <p:spPr>
            <a:xfrm>
              <a:off x="4714558" y="1142890"/>
              <a:ext cx="12763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Ostreid herpesvirus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CD6EF0C-8980-79D0-8A01-FD81D0531766}"/>
                </a:ext>
              </a:extLst>
            </p:cNvPr>
            <p:cNvSpPr txBox="1"/>
            <p:nvPr/>
          </p:nvSpPr>
          <p:spPr>
            <a:xfrm>
              <a:off x="7547561" y="1138839"/>
              <a:ext cx="17588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err="1">
                  <a:latin typeface="Arial Narrow" panose="020B0604020202020204" pitchFamily="34" charset="0"/>
                  <a:cs typeface="Arial Narrow" panose="020B0604020202020204" pitchFamily="34" charset="0"/>
                </a:rPr>
                <a:t>Aliiroseovarius</a:t>
              </a:r>
              <a:r>
                <a:rPr lang="en-US" sz="1200" i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 crassostreae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EB038B8-F7A0-D968-1EFF-0F6A83BDC483}"/>
                </a:ext>
              </a:extLst>
            </p:cNvPr>
            <p:cNvSpPr txBox="1"/>
            <p:nvPr/>
          </p:nvSpPr>
          <p:spPr>
            <a:xfrm>
              <a:off x="4722788" y="3565896"/>
              <a:ext cx="15284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Vibrio parahaemolyticus</a:t>
              </a: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89D13AB-4D51-F32C-9B38-285789646E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942" t="43192" r="30270" b="20155"/>
            <a:stretch/>
          </p:blipFill>
          <p:spPr>
            <a:xfrm>
              <a:off x="1435258" y="1053198"/>
              <a:ext cx="2835802" cy="2513636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5FF6E8C-866A-17DB-C50B-7E34A276B190}"/>
                </a:ext>
              </a:extLst>
            </p:cNvPr>
            <p:cNvSpPr txBox="1"/>
            <p:nvPr/>
          </p:nvSpPr>
          <p:spPr>
            <a:xfrm>
              <a:off x="1903294" y="1159751"/>
              <a:ext cx="12218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Perkinsus marinus</a:t>
              </a: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3ED2656D-F36B-11B1-8A4E-06FC81081A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2951" t="43947" r="30260" b="20155"/>
            <a:stretch/>
          </p:blipFill>
          <p:spPr>
            <a:xfrm>
              <a:off x="1448780" y="3535140"/>
              <a:ext cx="2835802" cy="2461857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6374A84-74CA-4B97-5D5B-E22DAFED57E0}"/>
                </a:ext>
              </a:extLst>
            </p:cNvPr>
            <p:cNvSpPr txBox="1"/>
            <p:nvPr/>
          </p:nvSpPr>
          <p:spPr>
            <a:xfrm>
              <a:off x="1895150" y="3567256"/>
              <a:ext cx="12414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Vibrio </a:t>
              </a:r>
              <a:r>
                <a:rPr lang="en-US" sz="1200" i="1" dirty="0" err="1">
                  <a:latin typeface="Arial Narrow" panose="020B0604020202020204" pitchFamily="34" charset="0"/>
                  <a:cs typeface="Arial Narrow" panose="020B0604020202020204" pitchFamily="34" charset="0"/>
                </a:rPr>
                <a:t>coralliilyticus</a:t>
              </a:r>
              <a:endParaRPr lang="en-US" sz="1200" i="1" dirty="0"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37A8604D-8006-8C5F-3A73-5379719155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2959" t="44738" r="30252" b="20156"/>
            <a:stretch/>
          </p:blipFill>
          <p:spPr>
            <a:xfrm>
              <a:off x="7104141" y="3573637"/>
              <a:ext cx="2835802" cy="2466976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DE2BFE1-5447-9786-AEF5-034C2FF8E054}"/>
                </a:ext>
              </a:extLst>
            </p:cNvPr>
            <p:cNvSpPr txBox="1"/>
            <p:nvPr/>
          </p:nvSpPr>
          <p:spPr>
            <a:xfrm>
              <a:off x="7587530" y="3574060"/>
              <a:ext cx="9737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Vibrio </a:t>
              </a:r>
              <a:r>
                <a:rPr lang="en-US" sz="1200" i="1" dirty="0" err="1">
                  <a:latin typeface="Arial Narrow" panose="020B0604020202020204" pitchFamily="34" charset="0"/>
                  <a:cs typeface="Arial Narrow" panose="020B0604020202020204" pitchFamily="34" charset="0"/>
                </a:rPr>
                <a:t>tubiashi</a:t>
              </a:r>
              <a:endParaRPr lang="en-US" sz="1200" i="1" dirty="0"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ADAFE0D1-FDC5-9D7E-F740-EE20158FE9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86"/>
          <a:stretch/>
        </p:blipFill>
        <p:spPr>
          <a:xfrm>
            <a:off x="10995202" y="717783"/>
            <a:ext cx="1084735" cy="33277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424D10F-CD65-62A5-68EB-3F2F5928E9F1}"/>
              </a:ext>
            </a:extLst>
          </p:cNvPr>
          <p:cNvSpPr txBox="1"/>
          <p:nvPr/>
        </p:nvSpPr>
        <p:spPr>
          <a:xfrm>
            <a:off x="9885216" y="6519332"/>
            <a:ext cx="19046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Adopted from 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Ximing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Guo</a:t>
            </a:r>
          </a:p>
        </p:txBody>
      </p:sp>
    </p:spTree>
    <p:extLst>
      <p:ext uri="{BB962C8B-B14F-4D97-AF65-F5344CB8AC3E}">
        <p14:creationId xmlns:p14="http://schemas.microsoft.com/office/powerpoint/2010/main" val="1539248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 bright="70000" contrast="-70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689" y="714951"/>
            <a:ext cx="1084735" cy="61152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lum bright="70000" contrast="-70000"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890"/>
          <a:stretch/>
        </p:blipFill>
        <p:spPr>
          <a:xfrm>
            <a:off x="10995202" y="717784"/>
            <a:ext cx="1084735" cy="80173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Tissue to genotypes using a provider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lum bright="70000" contrast="-70000"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74898"/>
          <a:stretch/>
        </p:blipFill>
        <p:spPr>
          <a:xfrm>
            <a:off x="10995202" y="717784"/>
            <a:ext cx="1084735" cy="15350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85488E-D135-DC7E-2115-9FB1CA8CF1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0" y="934718"/>
            <a:ext cx="7772400" cy="56756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3043C8-3644-20CE-9368-AC16DA3072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2252"/>
          <a:stretch/>
        </p:blipFill>
        <p:spPr>
          <a:xfrm>
            <a:off x="10995202" y="717783"/>
            <a:ext cx="1084735" cy="475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799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 bright="70000" contrast="-70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689" y="714951"/>
            <a:ext cx="1084735" cy="61152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lum bright="70000" contrast="-70000"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890"/>
          <a:stretch/>
        </p:blipFill>
        <p:spPr>
          <a:xfrm>
            <a:off x="10995202" y="717784"/>
            <a:ext cx="1084735" cy="80173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Tissue to genotypes using a provider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lum bright="70000" contrast="-70000"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8884"/>
          <a:stretch/>
        </p:blipFill>
        <p:spPr>
          <a:xfrm>
            <a:off x="10995202" y="717784"/>
            <a:ext cx="1084735" cy="557218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6E28878-D935-4F80-D0B0-37E24E8C9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55" y="742777"/>
            <a:ext cx="5074161" cy="6019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2D68AB-6B06-C5F6-2412-C6086A55B6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4635" y="777340"/>
            <a:ext cx="4752234" cy="599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193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 bright="70000" contrast="-70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689" y="714951"/>
            <a:ext cx="1084735" cy="61152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lum bright="70000" contrast="-70000"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890"/>
          <a:stretch/>
        </p:blipFill>
        <p:spPr>
          <a:xfrm>
            <a:off x="10995202" y="717784"/>
            <a:ext cx="1084735" cy="80173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Tissue to genotypes using a provider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lum bright="70000" contrast="-70000"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8884"/>
          <a:stretch/>
        </p:blipFill>
        <p:spPr>
          <a:xfrm>
            <a:off x="10995202" y="717784"/>
            <a:ext cx="1084735" cy="55721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03A73B-2B82-1A09-86D1-82EDE87E2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957" y="2576098"/>
            <a:ext cx="9739811" cy="145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841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88634-27EE-1FB5-5EB1-56E11FEBD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SNP Data File Format: PLINK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07ADDF43-B3F5-7603-16A2-240AF2B3B4DD}"/>
              </a:ext>
            </a:extLst>
          </p:cNvPr>
          <p:cNvSpPr txBox="1">
            <a:spLocks/>
          </p:cNvSpPr>
          <p:nvPr/>
        </p:nvSpPr>
        <p:spPr>
          <a:xfrm>
            <a:off x="1191491" y="1330036"/>
            <a:ext cx="9504217" cy="484692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Times New Roman" panose="02020603050405020304" pitchFamily="18" charset="0"/>
              </a:rPr>
              <a:t>CAT will provide you with two files: </a:t>
            </a:r>
            <a:r>
              <a:rPr 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.ped, .map</a:t>
            </a:r>
            <a:r>
              <a:rPr lang="en-US" dirty="0">
                <a:cs typeface="Times New Roman" panose="02020603050405020304" pitchFamily="18" charset="0"/>
              </a:rPr>
              <a:t>; .bed, .fam, .</a:t>
            </a:r>
            <a:r>
              <a:rPr lang="en-US" dirty="0" err="1">
                <a:cs typeface="Times New Roman" panose="02020603050405020304" pitchFamily="18" charset="0"/>
              </a:rPr>
              <a:t>bim</a:t>
            </a:r>
            <a:endParaRPr lang="en-US" dirty="0">
              <a:cs typeface="Times New Roman" panose="02020603050405020304" pitchFamily="18" charset="0"/>
            </a:endParaRPr>
          </a:p>
          <a:p>
            <a:r>
              <a:rPr lang="en-US" dirty="0">
                <a:cs typeface="Times New Roman" panose="02020603050405020304" pitchFamily="18" charset="0"/>
              </a:rPr>
              <a:t>.ped: binary genotype, no header, each line is a sample, 6+2N fields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First field/column: sample filename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Each additional field/column is allele type  </a:t>
            </a:r>
          </a:p>
          <a:p>
            <a:pPr lvl="1"/>
            <a:endParaRPr lang="en-US" dirty="0">
              <a:cs typeface="Times New Roman" panose="02020603050405020304" pitchFamily="18" charset="0"/>
            </a:endParaRPr>
          </a:p>
          <a:p>
            <a:pPr lvl="1"/>
            <a:endParaRPr lang="en-US" dirty="0">
              <a:cs typeface="Times New Roman" panose="02020603050405020304" pitchFamily="18" charset="0"/>
            </a:endParaRPr>
          </a:p>
          <a:p>
            <a:pPr lvl="1"/>
            <a:endParaRPr lang="en-US" dirty="0">
              <a:cs typeface="Times New Roman" panose="02020603050405020304" pitchFamily="18" charset="0"/>
            </a:endParaRPr>
          </a:p>
          <a:p>
            <a:pPr lvl="1"/>
            <a:endParaRPr lang="en-US" dirty="0">
              <a:cs typeface="Times New Roman" panose="02020603050405020304" pitchFamily="18" charset="0"/>
            </a:endParaRPr>
          </a:p>
          <a:p>
            <a:r>
              <a:rPr lang="en-US" dirty="0">
                <a:cs typeface="Times New Roman" panose="02020603050405020304" pitchFamily="18" charset="0"/>
              </a:rPr>
              <a:t>.map: text marker file with no headers, 4 columns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1. Chromosome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2. Marker ID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3. Genetic distance in </a:t>
            </a:r>
            <a:r>
              <a:rPr lang="en-US" dirty="0" err="1">
                <a:cs typeface="Times New Roman" panose="02020603050405020304" pitchFamily="18" charset="0"/>
              </a:rPr>
              <a:t>cM</a:t>
            </a:r>
            <a:endParaRPr lang="en-US" dirty="0"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4.  Physical location in bp</a:t>
            </a:r>
          </a:p>
          <a:p>
            <a:pPr lvl="1"/>
            <a:endParaRPr lang="en-US" dirty="0">
              <a:cs typeface="Times New Roman" panose="02020603050405020304" pitchFamily="18" charset="0"/>
            </a:endParaRPr>
          </a:p>
          <a:p>
            <a:endParaRPr lang="en-US" dirty="0">
              <a:cs typeface="Times New Roman" panose="02020603050405020304" pitchFamily="18" charset="0"/>
            </a:endParaRPr>
          </a:p>
          <a:p>
            <a:endParaRPr lang="en-US" dirty="0">
              <a:cs typeface="Times New Roman" panose="02020603050405020304" pitchFamily="18" charset="0"/>
            </a:endParaRPr>
          </a:p>
          <a:p>
            <a:pPr lvl="1"/>
            <a:endParaRPr lang="en-US" dirty="0">
              <a:cs typeface="Times New Roman" panose="02020603050405020304" pitchFamily="18" charset="0"/>
            </a:endParaRPr>
          </a:p>
          <a:p>
            <a:pPr marL="457200" lvl="1" indent="0">
              <a:buFont typeface="Arial"/>
              <a:buNone/>
            </a:pPr>
            <a:endParaRPr lang="en-US" dirty="0"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8606E6-05DB-3505-0291-562B996426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273" y="2912236"/>
            <a:ext cx="4723607" cy="91638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B1C9CC-42ED-6C79-0EF5-A3AFC65D4D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551" y="4951664"/>
            <a:ext cx="4491329" cy="90321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26AB19-C1DC-DC59-3C34-4CA67F8025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bright="70000" contrast="-70000"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8884"/>
          <a:stretch/>
        </p:blipFill>
        <p:spPr>
          <a:xfrm>
            <a:off x="10995202" y="717784"/>
            <a:ext cx="1084735" cy="55721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6439C9-222B-5299-467C-0E9F1F882322}"/>
              </a:ext>
            </a:extLst>
          </p:cNvPr>
          <p:cNvSpPr txBox="1"/>
          <p:nvPr/>
        </p:nvSpPr>
        <p:spPr>
          <a:xfrm>
            <a:off x="9885216" y="6519332"/>
            <a:ext cx="19046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Adopted from 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Ximing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Guo</a:t>
            </a:r>
          </a:p>
        </p:txBody>
      </p:sp>
    </p:spTree>
    <p:extLst>
      <p:ext uri="{BB962C8B-B14F-4D97-AF65-F5344CB8AC3E}">
        <p14:creationId xmlns:p14="http://schemas.microsoft.com/office/powerpoint/2010/main" val="462503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uturistic DNA helix in black background">
            <a:extLst>
              <a:ext uri="{FF2B5EF4-FFF2-40B4-BE49-F238E27FC236}">
                <a16:creationId xmlns:a16="http://schemas.microsoft.com/office/drawing/2014/main" id="{0315CBC6-AA9A-4006-5EAD-0703D504F3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902F0E-F0F6-8A36-4F49-9C74C6042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965200"/>
            <a:ext cx="10261600" cy="3564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1500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From DNA to SNPs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51C157-04A8-01E0-478E-4230E5D24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5200" y="4572002"/>
            <a:ext cx="10261600" cy="120299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>
                <a:solidFill>
                  <a:schemeClr val="tx1"/>
                </a:solidFill>
              </a:rPr>
              <a:t>And what is a SNP anyway?</a:t>
            </a:r>
          </a:p>
        </p:txBody>
      </p:sp>
    </p:spTree>
    <p:extLst>
      <p:ext uri="{BB962C8B-B14F-4D97-AF65-F5344CB8AC3E}">
        <p14:creationId xmlns:p14="http://schemas.microsoft.com/office/powerpoint/2010/main" val="39597224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Puritz Lab of Marine Evolutionary Ecology</a:t>
            </a: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3" cstate="screen">
            <a:lum bright="70000" contrast="-70000"/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9689" y="714951"/>
            <a:ext cx="1084735" cy="6115223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966ED05F-DA7A-1A41-8F2B-749DDEA1A5FF}"/>
              </a:ext>
            </a:extLst>
          </p:cNvPr>
          <p:cNvGrpSpPr/>
          <p:nvPr/>
        </p:nvGrpSpPr>
        <p:grpSpPr>
          <a:xfrm>
            <a:off x="251845" y="2651891"/>
            <a:ext cx="1913531" cy="1325708"/>
            <a:chOff x="2232631" y="4226681"/>
            <a:chExt cx="1913531" cy="1325708"/>
          </a:xfrm>
        </p:grpSpPr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C4266FF4-78A0-5A4B-B334-541E1D64F52E}"/>
                </a:ext>
              </a:extLst>
            </p:cNvPr>
            <p:cNvSpPr/>
            <p:nvPr/>
          </p:nvSpPr>
          <p:spPr>
            <a:xfrm>
              <a:off x="2881225" y="4648723"/>
              <a:ext cx="1122052" cy="90366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2700" cmpd="sng">
              <a:solidFill>
                <a:schemeClr val="bg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762C110F-78A8-0040-9289-29BD1B429FA5}"/>
                </a:ext>
              </a:extLst>
            </p:cNvPr>
            <p:cNvSpPr/>
            <p:nvPr/>
          </p:nvSpPr>
          <p:spPr>
            <a:xfrm>
              <a:off x="2232631" y="5032410"/>
              <a:ext cx="628769" cy="49537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chemeClr val="bg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6443C4A3-9A42-4E4A-8570-D705FAD98E95}"/>
                </a:ext>
              </a:extLst>
            </p:cNvPr>
            <p:cNvSpPr/>
            <p:nvPr/>
          </p:nvSpPr>
          <p:spPr>
            <a:xfrm>
              <a:off x="2271040" y="4668282"/>
              <a:ext cx="547411" cy="366524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mpd="sng">
              <a:solidFill>
                <a:schemeClr val="bg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3FA22DC2-9734-6844-A2D4-1C082AEAD623}"/>
                </a:ext>
              </a:extLst>
            </p:cNvPr>
            <p:cNvSpPr/>
            <p:nvPr/>
          </p:nvSpPr>
          <p:spPr>
            <a:xfrm>
              <a:off x="2961920" y="4656425"/>
              <a:ext cx="36576" cy="879490"/>
            </a:xfrm>
            <a:prstGeom prst="roundRect">
              <a:avLst/>
            </a:prstGeom>
            <a:solidFill>
              <a:schemeClr val="tx1"/>
            </a:solidFill>
            <a:ln w="9525" cmpd="sng"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5CF5BEA3-F622-F14B-B9AD-2633AC355E62}"/>
                </a:ext>
              </a:extLst>
            </p:cNvPr>
            <p:cNvSpPr/>
            <p:nvPr/>
          </p:nvSpPr>
          <p:spPr>
            <a:xfrm>
              <a:off x="2263526" y="5248984"/>
              <a:ext cx="573582" cy="259262"/>
            </a:xfrm>
            <a:prstGeom prst="roundRect">
              <a:avLst/>
            </a:prstGeom>
            <a:solidFill>
              <a:schemeClr val="tx1"/>
            </a:solidFill>
            <a:ln w="19050" cmpd="sng"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7DA2245A-2B16-E74C-BF95-BA9513320D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3077860" y="4543360"/>
              <a:ext cx="231286" cy="928327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C64F57B8-0B1B-6B42-A016-70DE83CD26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3389908" y="4543361"/>
              <a:ext cx="231286" cy="928327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597464AD-F1D1-5742-99E7-3350753499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3696890" y="4543362"/>
              <a:ext cx="231286" cy="928327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A745E033-1BD4-1349-8F6F-FA939E90A0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duotone>
                <a:prstClr val="black"/>
                <a:schemeClr val="accent2">
                  <a:tint val="45000"/>
                  <a:satMod val="400000"/>
                </a:schemeClr>
              </a:duotone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7801"/>
            <a:stretch/>
          </p:blipFill>
          <p:spPr>
            <a:xfrm>
              <a:off x="3758868" y="4953772"/>
              <a:ext cx="101026" cy="415145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9A9CCEFA-F64D-E344-A520-EE43D5BAA7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duotone>
                <a:prstClr val="black"/>
                <a:schemeClr val="accent2">
                  <a:tint val="45000"/>
                  <a:satMod val="400000"/>
                </a:schemeClr>
              </a:duotone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7801"/>
            <a:stretch/>
          </p:blipFill>
          <p:spPr>
            <a:xfrm>
              <a:off x="3457111" y="4970022"/>
              <a:ext cx="101026" cy="415145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970C3372-28E9-C64B-89D5-698E26BA25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duotone>
                <a:prstClr val="black"/>
                <a:schemeClr val="accent2">
                  <a:tint val="45000"/>
                  <a:satMod val="400000"/>
                </a:schemeClr>
              </a:duotone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7801"/>
            <a:stretch/>
          </p:blipFill>
          <p:spPr>
            <a:xfrm>
              <a:off x="3142990" y="4970021"/>
              <a:ext cx="101026" cy="415145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4AC94D9A-C773-5D44-9971-90132E255010}"/>
                </a:ext>
              </a:extLst>
            </p:cNvPr>
            <p:cNvSpPr txBox="1"/>
            <p:nvPr/>
          </p:nvSpPr>
          <p:spPr>
            <a:xfrm>
              <a:off x="2242628" y="4226681"/>
              <a:ext cx="19035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NGS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6783745-DA4F-1841-972C-4AC3C8FA21EC}"/>
              </a:ext>
            </a:extLst>
          </p:cNvPr>
          <p:cNvGrpSpPr/>
          <p:nvPr/>
        </p:nvGrpSpPr>
        <p:grpSpPr>
          <a:xfrm>
            <a:off x="4693536" y="2634894"/>
            <a:ext cx="1903534" cy="1327106"/>
            <a:chOff x="6841779" y="2858927"/>
            <a:chExt cx="1903534" cy="1327106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30A3B0B-19B8-1E4E-BC72-4B89D0410B7C}"/>
                </a:ext>
              </a:extLst>
            </p:cNvPr>
            <p:cNvSpPr txBox="1"/>
            <p:nvPr/>
          </p:nvSpPr>
          <p:spPr>
            <a:xfrm>
              <a:off x="6841779" y="2858927"/>
              <a:ext cx="19035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Connectivity</a:t>
              </a: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54577DC8-8C6E-064E-AECC-91A8A8049169}"/>
                </a:ext>
              </a:extLst>
            </p:cNvPr>
            <p:cNvSpPr/>
            <p:nvPr/>
          </p:nvSpPr>
          <p:spPr>
            <a:xfrm>
              <a:off x="7287805" y="3207953"/>
              <a:ext cx="308345" cy="310896"/>
            </a:xfrm>
            <a:prstGeom prst="ellipse">
              <a:avLst/>
            </a:prstGeom>
            <a:solidFill>
              <a:schemeClr val="accent6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FCAAF524-AB8E-4847-A34F-EBF67A3181A8}"/>
                </a:ext>
              </a:extLst>
            </p:cNvPr>
            <p:cNvSpPr/>
            <p:nvPr/>
          </p:nvSpPr>
          <p:spPr>
            <a:xfrm>
              <a:off x="7961910" y="3216329"/>
              <a:ext cx="308345" cy="310896"/>
            </a:xfrm>
            <a:prstGeom prst="ellipse">
              <a:avLst/>
            </a:prstGeom>
            <a:solidFill>
              <a:schemeClr val="accent5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8A697738-ACD1-F545-8ABE-35A342BE65DC}"/>
                </a:ext>
              </a:extLst>
            </p:cNvPr>
            <p:cNvSpPr/>
            <p:nvPr/>
          </p:nvSpPr>
          <p:spPr>
            <a:xfrm>
              <a:off x="7635304" y="3875137"/>
              <a:ext cx="308345" cy="310896"/>
            </a:xfrm>
            <a:prstGeom prst="ellipse">
              <a:avLst/>
            </a:prstGeom>
            <a:solidFill>
              <a:schemeClr val="accent2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5A8B5B05-888E-B949-A8C2-2B4C7C36027D}"/>
                </a:ext>
              </a:extLst>
            </p:cNvPr>
            <p:cNvCxnSpPr/>
            <p:nvPr/>
          </p:nvCxnSpPr>
          <p:spPr>
            <a:xfrm>
              <a:off x="7619595" y="3363401"/>
              <a:ext cx="320040" cy="0"/>
            </a:xfrm>
            <a:prstGeom prst="straightConnector1">
              <a:avLst/>
            </a:prstGeom>
            <a:ln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BDD6CAAD-4510-D247-89C4-EB610DDCA2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45529" y="3549323"/>
              <a:ext cx="158034" cy="295563"/>
            </a:xfrm>
            <a:prstGeom prst="straightConnector1">
              <a:avLst/>
            </a:prstGeom>
            <a:ln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97922862-8422-2247-B0E8-7F2799FDBE4F}"/>
                </a:ext>
              </a:extLst>
            </p:cNvPr>
            <p:cNvCxnSpPr>
              <a:cxnSpLocks/>
            </p:cNvCxnSpPr>
            <p:nvPr/>
          </p:nvCxnSpPr>
          <p:spPr>
            <a:xfrm>
              <a:off x="7540835" y="3546904"/>
              <a:ext cx="157519" cy="292608"/>
            </a:xfrm>
            <a:prstGeom prst="straightConnector1">
              <a:avLst/>
            </a:prstGeom>
            <a:ln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C4FD4A0C-8C4E-AD46-B04F-41D9F2A45757}"/>
              </a:ext>
            </a:extLst>
          </p:cNvPr>
          <p:cNvGrpSpPr/>
          <p:nvPr/>
        </p:nvGrpSpPr>
        <p:grpSpPr>
          <a:xfrm>
            <a:off x="8953462" y="2633106"/>
            <a:ext cx="2042343" cy="1344493"/>
            <a:chOff x="4511149" y="539845"/>
            <a:chExt cx="2042343" cy="1344493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7A67E4C1-5D17-274C-97AD-473B8F09301B}"/>
                </a:ext>
              </a:extLst>
            </p:cNvPr>
            <p:cNvSpPr txBox="1"/>
            <p:nvPr/>
          </p:nvSpPr>
          <p:spPr>
            <a:xfrm>
              <a:off x="4511149" y="539845"/>
              <a:ext cx="20423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Seascape Genomics</a:t>
              </a:r>
            </a:p>
          </p:txBody>
        </p:sp>
        <p:pic>
          <p:nvPicPr>
            <p:cNvPr id="80" name="Picture 79" descr="Screen shot 2010-06-21 at 1.46.10 PM.png">
              <a:extLst>
                <a:ext uri="{FF2B5EF4-FFF2-40B4-BE49-F238E27FC236}">
                  <a16:creationId xmlns:a16="http://schemas.microsoft.com/office/drawing/2014/main" id="{5A364DB9-13C7-AB4C-9B80-19BF7E54C33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9163" y="916927"/>
              <a:ext cx="1286747" cy="967411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E7CCA1E-938E-484F-BCD5-5EC74BCA32D0}"/>
              </a:ext>
            </a:extLst>
          </p:cNvPr>
          <p:cNvGrpSpPr/>
          <p:nvPr/>
        </p:nvGrpSpPr>
        <p:grpSpPr>
          <a:xfrm>
            <a:off x="6863661" y="2637795"/>
            <a:ext cx="1914096" cy="1394381"/>
            <a:chOff x="2047076" y="2402449"/>
            <a:chExt cx="1914096" cy="1394381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EC3A6485-75F0-2844-9CDC-6461A0951F13}"/>
                </a:ext>
              </a:extLst>
            </p:cNvPr>
            <p:cNvSpPr txBox="1"/>
            <p:nvPr/>
          </p:nvSpPr>
          <p:spPr>
            <a:xfrm>
              <a:off x="2047076" y="2402449"/>
              <a:ext cx="191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Selection</a:t>
              </a: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08BB428C-2BA8-BC4F-9284-68836D3EECE9}"/>
                </a:ext>
              </a:extLst>
            </p:cNvPr>
            <p:cNvCxnSpPr/>
            <p:nvPr/>
          </p:nvCxnSpPr>
          <p:spPr>
            <a:xfrm>
              <a:off x="2246992" y="2736126"/>
              <a:ext cx="0" cy="1060704"/>
            </a:xfrm>
            <a:prstGeom prst="line">
              <a:avLst/>
            </a:prstGeom>
            <a:ln w="28575">
              <a:solidFill>
                <a:schemeClr val="bg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69F3F329-7EE8-894D-800E-D9AE18DA8D7E}"/>
                </a:ext>
              </a:extLst>
            </p:cNvPr>
            <p:cNvSpPr/>
            <p:nvPr/>
          </p:nvSpPr>
          <p:spPr>
            <a:xfrm>
              <a:off x="2284051" y="3033849"/>
              <a:ext cx="1307306" cy="748740"/>
            </a:xfrm>
            <a:custGeom>
              <a:avLst/>
              <a:gdLst>
                <a:gd name="connsiteX0" fmla="*/ 0 w 1307306"/>
                <a:gd name="connsiteY0" fmla="*/ 1014417 h 1014417"/>
                <a:gd name="connsiteX1" fmla="*/ 600075 w 1307306"/>
                <a:gd name="connsiteY1" fmla="*/ 4 h 1014417"/>
                <a:gd name="connsiteX2" fmla="*/ 1307306 w 1307306"/>
                <a:gd name="connsiteY2" fmla="*/ 1000129 h 1014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7306" h="1014417">
                  <a:moveTo>
                    <a:pt x="0" y="1014417"/>
                  </a:moveTo>
                  <a:cubicBezTo>
                    <a:pt x="191095" y="508401"/>
                    <a:pt x="382191" y="2385"/>
                    <a:pt x="600075" y="4"/>
                  </a:cubicBezTo>
                  <a:cubicBezTo>
                    <a:pt x="817959" y="-2377"/>
                    <a:pt x="1307306" y="1000129"/>
                    <a:pt x="1307306" y="1000129"/>
                  </a:cubicBezTo>
                </a:path>
              </a:pathLst>
            </a:custGeom>
            <a:noFill/>
            <a:ln w="28575">
              <a:solidFill>
                <a:schemeClr val="accent5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0DBDB5D0-13AF-F443-AB2A-E941DC31DF06}"/>
                </a:ext>
              </a:extLst>
            </p:cNvPr>
            <p:cNvSpPr/>
            <p:nvPr/>
          </p:nvSpPr>
          <p:spPr>
            <a:xfrm>
              <a:off x="2819829" y="2843492"/>
              <a:ext cx="1007269" cy="942975"/>
            </a:xfrm>
            <a:custGeom>
              <a:avLst/>
              <a:gdLst>
                <a:gd name="connsiteX0" fmla="*/ 0 w 1007269"/>
                <a:gd name="connsiteY0" fmla="*/ 1078713 h 1093001"/>
                <a:gd name="connsiteX1" fmla="*/ 528637 w 1007269"/>
                <a:gd name="connsiteY1" fmla="*/ 7 h 1093001"/>
                <a:gd name="connsiteX2" fmla="*/ 1007269 w 1007269"/>
                <a:gd name="connsiteY2" fmla="*/ 1093001 h 109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7269" h="1093001">
                  <a:moveTo>
                    <a:pt x="0" y="1078713"/>
                  </a:moveTo>
                  <a:cubicBezTo>
                    <a:pt x="180379" y="538169"/>
                    <a:pt x="360759" y="-2374"/>
                    <a:pt x="528637" y="7"/>
                  </a:cubicBezTo>
                  <a:cubicBezTo>
                    <a:pt x="696515" y="2388"/>
                    <a:pt x="927497" y="912026"/>
                    <a:pt x="1007269" y="1093001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B2BACBAF-D3F8-2C47-8867-231720924E9A}"/>
                </a:ext>
              </a:extLst>
            </p:cNvPr>
            <p:cNvCxnSpPr/>
            <p:nvPr/>
          </p:nvCxnSpPr>
          <p:spPr>
            <a:xfrm flipH="1">
              <a:off x="2246992" y="3783032"/>
              <a:ext cx="1689100" cy="0"/>
            </a:xfrm>
            <a:prstGeom prst="line">
              <a:avLst/>
            </a:prstGeom>
            <a:ln w="28575">
              <a:solidFill>
                <a:schemeClr val="bg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3D908A3F-EDE3-E64A-9074-EA9173812661}"/>
              </a:ext>
            </a:extLst>
          </p:cNvPr>
          <p:cNvGrpSpPr/>
          <p:nvPr/>
        </p:nvGrpSpPr>
        <p:grpSpPr>
          <a:xfrm>
            <a:off x="2453596" y="2637800"/>
            <a:ext cx="1989469" cy="1281157"/>
            <a:chOff x="5813880" y="5158234"/>
            <a:chExt cx="1989469" cy="1281157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27295843-044C-974A-AF99-1645517C4975}"/>
                </a:ext>
              </a:extLst>
            </p:cNvPr>
            <p:cNvSpPr txBox="1"/>
            <p:nvPr/>
          </p:nvSpPr>
          <p:spPr>
            <a:xfrm>
              <a:off x="5813880" y="5158234"/>
              <a:ext cx="18848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Bioinformatics</a:t>
              </a: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0D84B1CA-F541-D74F-91A2-8BDA0FD5BFED}"/>
                </a:ext>
              </a:extLst>
            </p:cNvPr>
            <p:cNvSpPr/>
            <p:nvPr/>
          </p:nvSpPr>
          <p:spPr>
            <a:xfrm>
              <a:off x="5862682" y="5579868"/>
              <a:ext cx="1764792" cy="85952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F4410E14-66E0-2E48-975B-654E48D16159}"/>
                </a:ext>
              </a:extLst>
            </p:cNvPr>
            <p:cNvSpPr txBox="1"/>
            <p:nvPr/>
          </p:nvSpPr>
          <p:spPr>
            <a:xfrm>
              <a:off x="5893390" y="6088180"/>
              <a:ext cx="1909959" cy="292388"/>
            </a:xfrm>
            <a:prstGeom prst="rect">
              <a:avLst/>
            </a:prstGeom>
            <a:noFill/>
          </p:spPr>
          <p:txBody>
            <a:bodyPr wrap="square" lIns="18288" rtlCol="0">
              <a:spAutoFit/>
            </a:bodyPr>
            <a:lstStyle/>
            <a:p>
              <a:r>
                <a:rPr lang="en-US" sz="1300">
                  <a:solidFill>
                    <a:srgbClr val="92D050"/>
                  </a:solidFill>
                </a:rPr>
                <a:t>$ </a:t>
              </a:r>
              <a:r>
                <a:rPr lang="en-US" sz="1300" b="1">
                  <a:solidFill>
                    <a:srgbClr val="92D050"/>
                  </a:solidFill>
                </a:rPr>
                <a:t>python</a:t>
              </a:r>
            </a:p>
          </p:txBody>
        </p: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92F78A46-332E-1745-B42C-582D8E486013}"/>
                </a:ext>
              </a:extLst>
            </p:cNvPr>
            <p:cNvCxnSpPr/>
            <p:nvPr/>
          </p:nvCxnSpPr>
          <p:spPr>
            <a:xfrm>
              <a:off x="5855290" y="5546620"/>
              <a:ext cx="1783080" cy="0"/>
            </a:xfrm>
            <a:prstGeom prst="line">
              <a:avLst/>
            </a:prstGeom>
            <a:ln w="762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CC0AD920-F583-9A4F-964A-136959ECE1F5}"/>
                </a:ext>
              </a:extLst>
            </p:cNvPr>
            <p:cNvSpPr txBox="1"/>
            <p:nvPr/>
          </p:nvSpPr>
          <p:spPr>
            <a:xfrm>
              <a:off x="6098252" y="5466475"/>
              <a:ext cx="1297076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">
                  <a:solidFill>
                    <a:schemeClr val="bg1"/>
                  </a:solidFill>
                </a:rPr>
                <a:t>Terminal</a:t>
              </a: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9AB22F4D-192F-4442-A66B-71B5C631E6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75838" y="5521159"/>
              <a:ext cx="45719" cy="45719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902EAC5C-A6C8-7344-9666-6D4C75BD18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39363" y="5521159"/>
              <a:ext cx="45719" cy="45719"/>
            </a:xfrm>
            <a:prstGeom prst="ellipse">
              <a:avLst/>
            </a:prstGeom>
            <a:solidFill>
              <a:schemeClr val="accent4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167F12F9-E883-6540-9DE9-7CC7A4CE54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00465" y="5521159"/>
              <a:ext cx="45719" cy="45719"/>
            </a:xfrm>
            <a:prstGeom prst="ellipse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69CF2473-085F-3049-BCFD-BB6D2300F156}"/>
                </a:ext>
              </a:extLst>
            </p:cNvPr>
            <p:cNvSpPr txBox="1"/>
            <p:nvPr/>
          </p:nvSpPr>
          <p:spPr>
            <a:xfrm>
              <a:off x="5889532" y="5654477"/>
              <a:ext cx="1909959" cy="292388"/>
            </a:xfrm>
            <a:prstGeom prst="rect">
              <a:avLst/>
            </a:prstGeom>
            <a:noFill/>
          </p:spPr>
          <p:txBody>
            <a:bodyPr wrap="square" lIns="18288" rtlCol="0">
              <a:spAutoFit/>
            </a:bodyPr>
            <a:lstStyle/>
            <a:p>
              <a:r>
                <a:rPr lang="en-US" sz="1300">
                  <a:solidFill>
                    <a:srgbClr val="92D050"/>
                  </a:solidFill>
                </a:rPr>
                <a:t>$ </a:t>
              </a:r>
              <a:r>
                <a:rPr lang="en-US" sz="1300" b="1">
                  <a:solidFill>
                    <a:srgbClr val="92D050"/>
                  </a:solidFill>
                </a:rPr>
                <a:t>bash</a:t>
              </a:r>
            </a:p>
          </p:txBody>
        </p:sp>
      </p:grpSp>
      <p:pic>
        <p:nvPicPr>
          <p:cNvPr id="110" name="Picture 109">
            <a:extLst>
              <a:ext uri="{FF2B5EF4-FFF2-40B4-BE49-F238E27FC236}">
                <a16:creationId xmlns:a16="http://schemas.microsoft.com/office/drawing/2014/main" id="{1E8CD2F8-92E7-7D46-8B7E-812AA42087B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6141" y="2551674"/>
            <a:ext cx="2539709" cy="27389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0B1CD4-0C04-2D96-A6E8-933B806E2BFE}"/>
              </a:ext>
            </a:extLst>
          </p:cNvPr>
          <p:cNvSpPr txBox="1"/>
          <p:nvPr/>
        </p:nvSpPr>
        <p:spPr>
          <a:xfrm>
            <a:off x="89744" y="1018829"/>
            <a:ext cx="4528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/>
                </a:solidFill>
              </a:rPr>
              <a:t>Developing genomic tools to ask evolutionary questions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3EF164-DE42-A1D8-D2E0-26D0BC607A3C}"/>
              </a:ext>
            </a:extLst>
          </p:cNvPr>
          <p:cNvSpPr txBox="1"/>
          <p:nvPr/>
        </p:nvSpPr>
        <p:spPr>
          <a:xfrm>
            <a:off x="5139562" y="1020068"/>
            <a:ext cx="5805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/>
                </a:solidFill>
              </a:rPr>
              <a:t>Understanding how the environment and humans impact the evolution of marine populations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BE95BF-53C3-5D58-A2FE-A8289F58A58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lum bright="70000" contrast="-70000"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2"/>
          <a:stretch/>
        </p:blipFill>
        <p:spPr>
          <a:xfrm>
            <a:off x="10995202" y="717784"/>
            <a:ext cx="1084735" cy="17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C 0.01927 0.11458 0.03906 0.22963 0.07708 0.29143 C 0.1151 0.35324 0.22864 0.37199 0.22864 0.37292 " pathEditMode="relative" rAng="0" ptsTypes="AAA">
                                      <p:cBhvr>
                                        <p:cTn id="38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32" y="1863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C -0.00182 0.11574 -0.00299 0.23194 0.04818 0.29675 C 0.09948 0.36157 0.30456 0.38472 0.30456 0.38564 " pathEditMode="relative" rAng="0" ptsTypes="AAA">
                                      <p:cBhvr>
                                        <p:cTn id="40" dur="3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95" y="19282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16406 0.04098 " pathEditMode="relative" rAng="0" ptsTypes="AA">
                                      <p:cBhvr>
                                        <p:cTn id="42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3" y="2037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0.0007 C -0.06302 -0.11296 -0.12422 -0.25926 -0.19219 -0.25394 C -0.26003 -0.24838 -0.39584 0.01157 -0.39584 0.01204 " pathEditMode="relative" rAng="0" ptsTypes="AAA">
                                      <p:cBhvr>
                                        <p:cTn id="44" dur="3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2" y="-12037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7.40741E-7 C 0.01562 -0.11759 0.03919 -0.2537 -0.02513 -0.29514 C -0.08932 -0.33657 -0.378 -0.2493 -0.378 -0.24907 " pathEditMode="relative" rAng="0" ptsTypes="AAA">
                                      <p:cBhvr>
                                        <p:cTn id="46" dur="3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34" y="-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NGS Output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-1" y="714950"/>
          <a:ext cx="10916516" cy="6143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 bright="70000" contrast="-70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689" y="714951"/>
            <a:ext cx="1084735" cy="61152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lum bright="70000" contrast="-70000"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9912"/>
          <a:stretch/>
        </p:blipFill>
        <p:spPr>
          <a:xfrm>
            <a:off x="10995202" y="717784"/>
            <a:ext cx="1084735" cy="306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265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"/>
            <a:ext cx="9144000" cy="6855036"/>
          </a:xfrm>
          <a:noFill/>
        </p:spPr>
        <p:txBody>
          <a:bodyPr anchor="ctr">
            <a:normAutofit/>
          </a:bodyPr>
          <a:lstStyle/>
          <a:p>
            <a:endParaRPr lang="en-US" sz="3600" dirty="0"/>
          </a:p>
          <a:p>
            <a:r>
              <a:rPr lang="en-US" sz="3600" dirty="0"/>
              <a:t>“Advice is a form of nostalgia.  Dispensing it is a way of fishing the past from the disposal, and wiping it off, painting over the ugly parts, and recycling it for more than it’s worth.”</a:t>
            </a:r>
          </a:p>
          <a:p>
            <a:pPr algn="r"/>
            <a:endParaRPr lang="en-US" dirty="0">
              <a:solidFill>
                <a:schemeClr val="bg1"/>
              </a:solidFill>
            </a:endParaRPr>
          </a:p>
          <a:p>
            <a:pPr algn="r"/>
            <a:r>
              <a:rPr lang="en-US" dirty="0">
                <a:solidFill>
                  <a:schemeClr val="bg1"/>
                </a:solidFill>
              </a:rPr>
              <a:t>-</a:t>
            </a:r>
            <a:r>
              <a:rPr lang="en-US" dirty="0" err="1">
                <a:solidFill>
                  <a:schemeClr val="bg1"/>
                </a:solidFill>
              </a:rPr>
              <a:t>Baz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Luhrmann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62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9456" y="5495636"/>
            <a:ext cx="8994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 bright="70000" contrast="-70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689" y="714951"/>
            <a:ext cx="1084735" cy="61152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lum bright="70000" contrast="-70000"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890"/>
          <a:stretch/>
        </p:blipFill>
        <p:spPr>
          <a:xfrm>
            <a:off x="10995202" y="717784"/>
            <a:ext cx="1084735" cy="80173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Nucleotide Polymorphism (SNP)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lum bright="70000" contrast="-70000"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74898"/>
          <a:stretch/>
        </p:blipFill>
        <p:spPr>
          <a:xfrm>
            <a:off x="10995202" y="717784"/>
            <a:ext cx="1084735" cy="153508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E6FDF6F-9876-196C-647E-C1E5876E6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20" y="1690438"/>
            <a:ext cx="10515600" cy="393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038F2B-9E34-4968-5BDF-BE1B74585C80}"/>
              </a:ext>
            </a:extLst>
          </p:cNvPr>
          <p:cNvSpPr txBox="1"/>
          <p:nvPr/>
        </p:nvSpPr>
        <p:spPr>
          <a:xfrm>
            <a:off x="8766258" y="6521719"/>
            <a:ext cx="3735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Figure from (</a:t>
            </a:r>
            <a:r>
              <a:rPr lang="en-US" dirty="0">
                <a:solidFill>
                  <a:schemeClr val="bg1"/>
                </a:solidFill>
                <a:hlinkClick r:id="rId4"/>
              </a:rPr>
              <a:t>Ahmed et a. 2021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67050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9456" y="5495636"/>
            <a:ext cx="8994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1717" y="2033624"/>
            <a:ext cx="109234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AATTCACCTCGGGTATCTTCAGGAAAAC</a:t>
            </a:r>
            <a:r>
              <a:rPr lang="en-US" sz="2400" dirty="0">
                <a:solidFill>
                  <a:schemeClr val="accent2"/>
                </a:solidFill>
              </a:rPr>
              <a:t>G</a:t>
            </a:r>
            <a:r>
              <a:rPr lang="en-US" sz="2400" dirty="0">
                <a:solidFill>
                  <a:schemeClr val="bg1"/>
                </a:solidFill>
              </a:rPr>
              <a:t>GTCAAAATCAGGTTTCACAGTATATTGGACTCCTC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AATTCACCTCGGGTATCTTCAGGAAAAC</a:t>
            </a:r>
            <a:r>
              <a:rPr lang="en-US" sz="2400" dirty="0">
                <a:solidFill>
                  <a:schemeClr val="accent2"/>
                </a:solidFill>
              </a:rPr>
              <a:t>G</a:t>
            </a:r>
            <a:r>
              <a:rPr lang="en-US" sz="2400" dirty="0">
                <a:solidFill>
                  <a:schemeClr val="bg1"/>
                </a:solidFill>
              </a:rPr>
              <a:t>GTCAAAATCAGGTTTCACAGTATATTGGACTCCTC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AATTCACCTCGGGTATCTTCAGGAAAAC</a:t>
            </a:r>
            <a:r>
              <a:rPr lang="en-US" sz="2400" dirty="0">
                <a:solidFill>
                  <a:schemeClr val="accent2"/>
                </a:solidFill>
              </a:rPr>
              <a:t>G</a:t>
            </a:r>
            <a:r>
              <a:rPr lang="en-US" sz="2400" dirty="0">
                <a:solidFill>
                  <a:schemeClr val="bg1"/>
                </a:solidFill>
              </a:rPr>
              <a:t>GTCAAAATCAGGTTTCACAGTATATTGGACTCCTC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AATTCACCTCGGGTATCTTCAGGAAAAC</a:t>
            </a:r>
            <a:r>
              <a:rPr lang="en-US" sz="2400" dirty="0">
                <a:solidFill>
                  <a:schemeClr val="accent2"/>
                </a:solidFill>
              </a:rPr>
              <a:t>G</a:t>
            </a:r>
            <a:r>
              <a:rPr lang="en-US" sz="2400" dirty="0">
                <a:solidFill>
                  <a:schemeClr val="bg1"/>
                </a:solidFill>
              </a:rPr>
              <a:t>GTCAAAATCAGGTTTCACAGTATATTGGACTCCTC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AATTCACCTCGGGTATCTTCAGGAAAAC</a:t>
            </a:r>
            <a:r>
              <a:rPr lang="en-US" sz="2400" dirty="0">
                <a:solidFill>
                  <a:schemeClr val="accent2"/>
                </a:solidFill>
              </a:rPr>
              <a:t>G</a:t>
            </a:r>
            <a:r>
              <a:rPr lang="en-US" sz="2400" dirty="0">
                <a:solidFill>
                  <a:schemeClr val="bg1"/>
                </a:solidFill>
              </a:rPr>
              <a:t>GTCAAAATCAGGTTTCACAGTATATTGGACTCCTC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AATTCACCTCGGGTATCTTCAGGAAAAC</a:t>
            </a:r>
            <a:r>
              <a:rPr lang="en-US" sz="2400" dirty="0">
                <a:solidFill>
                  <a:schemeClr val="accent6"/>
                </a:solidFill>
              </a:rPr>
              <a:t>A</a:t>
            </a:r>
            <a:r>
              <a:rPr lang="en-US" sz="2400" dirty="0">
                <a:solidFill>
                  <a:schemeClr val="bg1"/>
                </a:solidFill>
              </a:rPr>
              <a:t>GTCAAAATCAGGTTTCACAGTATATTGGACTCCTC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AATTCACCTCGGGTATCTTCAGGAAAAC</a:t>
            </a:r>
            <a:r>
              <a:rPr lang="en-US" sz="2400" dirty="0">
                <a:solidFill>
                  <a:schemeClr val="accent6"/>
                </a:solidFill>
              </a:rPr>
              <a:t>A</a:t>
            </a:r>
            <a:r>
              <a:rPr lang="en-US" sz="2400" dirty="0">
                <a:solidFill>
                  <a:schemeClr val="bg1"/>
                </a:solidFill>
              </a:rPr>
              <a:t>GTCAAAATCAGGTTTCACAGTATATTGGACTCCTC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AATTCACCTCGGGTATCTTCAGGAAAAC</a:t>
            </a:r>
            <a:r>
              <a:rPr lang="en-US" sz="2400" dirty="0">
                <a:solidFill>
                  <a:schemeClr val="accent6"/>
                </a:solidFill>
              </a:rPr>
              <a:t>A</a:t>
            </a:r>
            <a:r>
              <a:rPr lang="en-US" sz="2400" dirty="0">
                <a:solidFill>
                  <a:schemeClr val="bg1"/>
                </a:solidFill>
              </a:rPr>
              <a:t>GTCAAAATCAGGTTTCACAGTATATTGGACTCCTC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AATTCACCTCGGGTATCTTCAGGAAAAC</a:t>
            </a:r>
            <a:r>
              <a:rPr lang="en-US" sz="2400" dirty="0">
                <a:solidFill>
                  <a:schemeClr val="accent6"/>
                </a:solidFill>
              </a:rPr>
              <a:t>A</a:t>
            </a:r>
            <a:r>
              <a:rPr lang="en-US" sz="2400" dirty="0">
                <a:solidFill>
                  <a:schemeClr val="bg1"/>
                </a:solidFill>
              </a:rPr>
              <a:t>GTCAAAATCAGGTTTCACAGTATATTGGACTCCTC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AATTCACCTCGGGTATCTTCAGGAAAAC</a:t>
            </a:r>
            <a:r>
              <a:rPr lang="en-US" sz="2400" dirty="0">
                <a:solidFill>
                  <a:schemeClr val="accent6"/>
                </a:solidFill>
              </a:rPr>
              <a:t>A</a:t>
            </a:r>
            <a:r>
              <a:rPr lang="en-US" sz="2400" dirty="0">
                <a:solidFill>
                  <a:schemeClr val="bg1"/>
                </a:solidFill>
              </a:rPr>
              <a:t>GTCAAAATCAGGTTTCACAGTATATTGGACTCCTC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 bright="70000" contrast="-70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689" y="714951"/>
            <a:ext cx="1084735" cy="61152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lum bright="70000" contrast="-70000"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890"/>
          <a:stretch/>
        </p:blipFill>
        <p:spPr>
          <a:xfrm>
            <a:off x="10995202" y="717784"/>
            <a:ext cx="1084735" cy="80173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Nucleotide Polymorphism (SNP)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lum bright="70000" contrast="-70000"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74898"/>
          <a:stretch/>
        </p:blipFill>
        <p:spPr>
          <a:xfrm>
            <a:off x="10995202" y="717784"/>
            <a:ext cx="1084735" cy="153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322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9456" y="5495636"/>
            <a:ext cx="8994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 bright="70000" contrast="-70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689" y="714951"/>
            <a:ext cx="1084735" cy="61152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lum bright="70000" contrast="-70000"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890"/>
          <a:stretch/>
        </p:blipFill>
        <p:spPr>
          <a:xfrm>
            <a:off x="10995202" y="717784"/>
            <a:ext cx="1084735" cy="80173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SNPs do?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AEEF7C3-729D-CE51-28AD-3779636C0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Genome-wide associations</a:t>
            </a:r>
          </a:p>
          <a:p>
            <a:r>
              <a:rPr lang="en-US" dirty="0"/>
              <a:t>Genomic Selection</a:t>
            </a:r>
          </a:p>
          <a:p>
            <a:r>
              <a:rPr lang="en-US" dirty="0"/>
              <a:t>Population Genetics</a:t>
            </a:r>
          </a:p>
          <a:p>
            <a:r>
              <a:rPr lang="en-US" dirty="0"/>
              <a:t>Estimate Pedigree</a:t>
            </a:r>
          </a:p>
          <a:p>
            <a:r>
              <a:rPr lang="en-US" dirty="0"/>
              <a:t>Genetically informed restoration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4"/>
                </a:solidFill>
              </a:rPr>
              <a:t>How genetically diverse are stocks, lines, individuals?</a:t>
            </a:r>
          </a:p>
          <a:p>
            <a:endParaRPr lang="en-US" b="1" dirty="0">
              <a:solidFill>
                <a:schemeClr val="accent4"/>
              </a:solidFill>
            </a:endParaRPr>
          </a:p>
          <a:p>
            <a:r>
              <a:rPr lang="en-US" b="1" dirty="0">
                <a:solidFill>
                  <a:schemeClr val="accent4"/>
                </a:solidFill>
              </a:rPr>
              <a:t>How closely related are stocks, lines, populations?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lum bright="70000" contrast="-70000"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74898"/>
          <a:stretch/>
        </p:blipFill>
        <p:spPr>
          <a:xfrm>
            <a:off x="10995202" y="717784"/>
            <a:ext cx="1084735" cy="153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489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Eastern Oyster Breeding SNP Array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7C55F2A-7F74-4982-80F5-D95F5811B136}"/>
              </a:ext>
            </a:extLst>
          </p:cNvPr>
          <p:cNvGrpSpPr/>
          <p:nvPr/>
        </p:nvGrpSpPr>
        <p:grpSpPr>
          <a:xfrm>
            <a:off x="350240" y="1126313"/>
            <a:ext cx="4932552" cy="5292498"/>
            <a:chOff x="5953181" y="1125886"/>
            <a:chExt cx="4932552" cy="529249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AACEF85-1BA5-DADD-0464-26143F4AB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55001" y="1125886"/>
              <a:ext cx="4930732" cy="113976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1F9E9CF-BF86-E14D-5939-3558C34732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55001" y="3362974"/>
              <a:ext cx="4928912" cy="305541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1C2F221-6E0D-9B93-6DF3-EE89310FE5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53181" y="2105012"/>
              <a:ext cx="4930732" cy="1379700"/>
            </a:xfrm>
            <a:prstGeom prst="rect">
              <a:avLst/>
            </a:prstGeom>
          </p:spPr>
        </p:pic>
      </p:grp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09112EA-DFD7-D267-F298-0F0F90036682}"/>
              </a:ext>
            </a:extLst>
          </p:cNvPr>
          <p:cNvGraphicFramePr>
            <a:graphicFrameLocks noGrp="1"/>
          </p:cNvGraphicFramePr>
          <p:nvPr/>
        </p:nvGraphicFramePr>
        <p:xfrm>
          <a:off x="5656729" y="3657899"/>
          <a:ext cx="6288741" cy="2760912"/>
        </p:xfrm>
        <a:graphic>
          <a:graphicData uri="http://schemas.openxmlformats.org/drawingml/2006/table">
            <a:tbl>
              <a:tblPr/>
              <a:tblGrid>
                <a:gridCol w="2096247">
                  <a:extLst>
                    <a:ext uri="{9D8B030D-6E8A-4147-A177-3AD203B41FA5}">
                      <a16:colId xmlns:a16="http://schemas.microsoft.com/office/drawing/2014/main" val="929694118"/>
                    </a:ext>
                  </a:extLst>
                </a:gridCol>
                <a:gridCol w="2096247">
                  <a:extLst>
                    <a:ext uri="{9D8B030D-6E8A-4147-A177-3AD203B41FA5}">
                      <a16:colId xmlns:a16="http://schemas.microsoft.com/office/drawing/2014/main" val="3312135400"/>
                    </a:ext>
                  </a:extLst>
                </a:gridCol>
                <a:gridCol w="2096247">
                  <a:extLst>
                    <a:ext uri="{9D8B030D-6E8A-4147-A177-3AD203B41FA5}">
                      <a16:colId xmlns:a16="http://schemas.microsoft.com/office/drawing/2014/main" val="1628617327"/>
                    </a:ext>
                  </a:extLst>
                </a:gridCol>
              </a:tblGrid>
              <a:tr h="344331"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Marker composition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0637" marR="50637" marT="50637" marB="50637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566K ~$50 per sample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0637" marR="50637" marT="50637" marB="50637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66K ~$25 per sample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0637" marR="50637" marT="50637" marB="50637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478959"/>
                  </a:ext>
                </a:extLst>
              </a:tr>
              <a:tr h="344331"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Oyster SNPs</a:t>
                      </a:r>
                    </a:p>
                  </a:txBody>
                  <a:tcPr marL="50637" marR="50637" marT="50637" marB="50637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566,262</a:t>
                      </a:r>
                    </a:p>
                  </a:txBody>
                  <a:tcPr marL="50637" marR="50637" marT="50637" marB="50637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65,893</a:t>
                      </a:r>
                    </a:p>
                  </a:txBody>
                  <a:tcPr marL="50637" marR="50637" marT="50637" marB="50637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592296"/>
                  </a:ext>
                </a:extLst>
              </a:tr>
              <a:tr h="344331"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  Nuclear</a:t>
                      </a:r>
                    </a:p>
                  </a:txBody>
                  <a:tcPr marL="50637" marR="50637" marT="50637" marB="50637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566,229</a:t>
                      </a:r>
                    </a:p>
                  </a:txBody>
                  <a:tcPr marL="50637" marR="50637" marT="50637" marB="50637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65,862</a:t>
                      </a:r>
                    </a:p>
                  </a:txBody>
                  <a:tcPr marL="50637" marR="50637" marT="50637" marB="50637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583575"/>
                  </a:ext>
                </a:extLst>
              </a:tr>
              <a:tr h="344331"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    Genic</a:t>
                      </a:r>
                    </a:p>
                  </a:txBody>
                  <a:tcPr marL="50637" marR="50637" marT="50637" marB="50637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47,426</a:t>
                      </a:r>
                    </a:p>
                  </a:txBody>
                  <a:tcPr marL="50637" marR="50637" marT="50637" marB="50637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22,984</a:t>
                      </a:r>
                    </a:p>
                  </a:txBody>
                  <a:tcPr marL="50637" marR="50637" marT="50637" marB="50637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2153298"/>
                  </a:ext>
                </a:extLst>
              </a:tr>
              <a:tr h="344331"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    Genomic</a:t>
                      </a:r>
                    </a:p>
                  </a:txBody>
                  <a:tcPr marL="50637" marR="50637" marT="50637" marB="50637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518,803</a:t>
                      </a:r>
                    </a:p>
                  </a:txBody>
                  <a:tcPr marL="50637" marR="50637" marT="50637" marB="50637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42,878</a:t>
                      </a:r>
                    </a:p>
                  </a:txBody>
                  <a:tcPr marL="50637" marR="50637" marT="50637" marB="50637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6458508"/>
                  </a:ext>
                </a:extLst>
              </a:tr>
              <a:tr h="344331"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  Mitochondrial</a:t>
                      </a:r>
                    </a:p>
                  </a:txBody>
                  <a:tcPr marL="50637" marR="50637" marT="50637" marB="50637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33</a:t>
                      </a:r>
                    </a:p>
                  </a:txBody>
                  <a:tcPr marL="50637" marR="50637" marT="50637" marB="50637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31</a:t>
                      </a:r>
                    </a:p>
                  </a:txBody>
                  <a:tcPr marL="50637" marR="50637" marT="50637" marB="50637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3125920"/>
                  </a:ext>
                </a:extLst>
              </a:tr>
              <a:tr h="344331"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Pathogen markers</a:t>
                      </a:r>
                    </a:p>
                  </a:txBody>
                  <a:tcPr marL="50637" marR="50637" marT="50637" marB="50637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756</a:t>
                      </a:r>
                    </a:p>
                  </a:txBody>
                  <a:tcPr marL="50637" marR="50637" marT="50637" marB="50637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756</a:t>
                      </a:r>
                    </a:p>
                  </a:txBody>
                  <a:tcPr marL="50637" marR="50637" marT="50637" marB="50637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5638196"/>
                  </a:ext>
                </a:extLst>
              </a:tr>
              <a:tr h="344331"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Total markers</a:t>
                      </a:r>
                    </a:p>
                  </a:txBody>
                  <a:tcPr marL="50637" marR="50637" marT="50637" marB="50637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567,018</a:t>
                      </a:r>
                    </a:p>
                  </a:txBody>
                  <a:tcPr marL="50637" marR="50637" marT="50637" marB="50637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66,649</a:t>
                      </a:r>
                    </a:p>
                  </a:txBody>
                  <a:tcPr marL="50637" marR="50637" marT="50637" marB="50637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2297751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BC71D92F-5F6A-E5D2-B217-92A2EEF91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620963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300" b="1" i="0" u="none" strike="noStrike" cap="none" normalizeH="0" baseline="0">
                <a:ln>
                  <a:noFill/>
                </a:ln>
                <a:solidFill>
                  <a:srgbClr val="004B83"/>
                </a:solidFill>
                <a:effectLst/>
                <a:latin typeface="-apple-system"/>
                <a:hlinkClick r:id="rId6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38B7DB-A41A-8A3C-3D6C-484D181F629D}"/>
              </a:ext>
            </a:extLst>
          </p:cNvPr>
          <p:cNvSpPr txBox="1"/>
          <p:nvPr/>
        </p:nvSpPr>
        <p:spPr>
          <a:xfrm>
            <a:off x="5419164" y="776569"/>
            <a:ext cx="652630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Sequenced 269 individuals to ~15X coverage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Initial filtering produced 10,628,193 biallelic SNPs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Final filtering- 3,661,861 biallelic SNPs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Included: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Known outlier loci ~43,000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Mitochondrial SNPs ~ 33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399 non-polymorphic loci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13 oyster pathogens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Only 2,691,166 SNPs were recommended for the array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19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54650</TotalTime>
  <Words>496</Words>
  <Application>Microsoft Macintosh PowerPoint</Application>
  <PresentationFormat>Widescreen</PresentationFormat>
  <Paragraphs>130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-apple-system</vt:lpstr>
      <vt:lpstr>Arial</vt:lpstr>
      <vt:lpstr>Arial Narrow</vt:lpstr>
      <vt:lpstr>Calibri</vt:lpstr>
      <vt:lpstr>Calibri Light</vt:lpstr>
      <vt:lpstr>Cambria</vt:lpstr>
      <vt:lpstr>Times New Roman</vt:lpstr>
      <vt:lpstr>Office Theme</vt:lpstr>
      <vt:lpstr>PowerPoint Presentation</vt:lpstr>
      <vt:lpstr>From DNA to SNPs </vt:lpstr>
      <vt:lpstr>Puritz Lab of Marine Evolutionary Ecology</vt:lpstr>
      <vt:lpstr>NGS Output</vt:lpstr>
      <vt:lpstr>PowerPoint Presentation</vt:lpstr>
      <vt:lpstr>Single Nucleotide Polymorphism (SNP)</vt:lpstr>
      <vt:lpstr>Single Nucleotide Polymorphism (SNP)</vt:lpstr>
      <vt:lpstr>What can SNPs do?</vt:lpstr>
      <vt:lpstr>Eastern Oyster Breeding SNP Array</vt:lpstr>
      <vt:lpstr>SNP Array</vt:lpstr>
      <vt:lpstr>SNP Array can also detect pathogens</vt:lpstr>
      <vt:lpstr>SNP Array can also detect pathogens</vt:lpstr>
      <vt:lpstr>Tissue to genotypes using a provider</vt:lpstr>
      <vt:lpstr>Tissue to genotypes using a provider</vt:lpstr>
      <vt:lpstr>Tissue to genotypes using a provider</vt:lpstr>
      <vt:lpstr>SNP Data File Format: PLINK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Puritz</dc:creator>
  <cp:lastModifiedBy>Jonathan Puritz Jr.</cp:lastModifiedBy>
  <cp:revision>1714</cp:revision>
  <dcterms:created xsi:type="dcterms:W3CDTF">2015-11-22T05:54:36Z</dcterms:created>
  <dcterms:modified xsi:type="dcterms:W3CDTF">2024-01-19T16:58:09Z</dcterms:modified>
</cp:coreProperties>
</file>