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740" r:id="rId2"/>
    <p:sldId id="930" r:id="rId3"/>
    <p:sldId id="931" r:id="rId4"/>
    <p:sldId id="874" r:id="rId5"/>
    <p:sldId id="970" r:id="rId6"/>
    <p:sldId id="982" r:id="rId7"/>
    <p:sldId id="983" r:id="rId8"/>
    <p:sldId id="9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291"/>
    <a:srgbClr val="D9171A"/>
    <a:srgbClr val="F1B468"/>
    <a:srgbClr val="F29D69"/>
    <a:srgbClr val="811919"/>
    <a:srgbClr val="835346"/>
    <a:srgbClr val="2F9829"/>
    <a:srgbClr val="A9D483"/>
    <a:srgbClr val="375723"/>
    <a:srgbClr val="1D4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73"/>
    <p:restoredTop sz="91311"/>
  </p:normalViewPr>
  <p:slideViewPr>
    <p:cSldViewPr snapToGrid="0" snapToObjects="1">
      <p:cViewPr varScale="1">
        <p:scale>
          <a:sx n="95" d="100"/>
          <a:sy n="95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682EF-DF42-BE49-A4B7-DE4BDAE7F519}" type="datetimeFigureOut">
              <a:rPr lang="en-US" smtClean="0"/>
              <a:t>1/19/24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77592-5355-8645-956C-436C94C95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5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77592-5355-8645-956C-436C94C958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4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77592-5355-8645-956C-436C94C958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20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77592-5355-8645-956C-436C94C958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2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77592-5355-8645-956C-436C94C958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89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77592-5355-8645-956C-436C94C958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24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alphaModFix amt="9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5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0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70" y="0"/>
            <a:ext cx="10027024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" y="962494"/>
            <a:ext cx="1002702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39682"/>
            <a:ext cx="2743200" cy="365125"/>
          </a:xfrm>
        </p:spPr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51629" y="6332351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74859" y="6332352"/>
            <a:ext cx="2743200" cy="365125"/>
          </a:xfrm>
        </p:spPr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191589" y="717784"/>
            <a:ext cx="10771632" cy="0"/>
          </a:xfrm>
          <a:prstGeom prst="line">
            <a:avLst/>
          </a:prstGeom>
          <a:ln w="38100"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4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" y="962494"/>
            <a:ext cx="500230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level`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5493219"/>
            <a:ext cx="2743200" cy="365125"/>
          </a:xfrm>
        </p:spPr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549321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5493219"/>
            <a:ext cx="2743200" cy="365125"/>
          </a:xfrm>
        </p:spPr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823" y="0"/>
            <a:ext cx="10027024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4"/>
          </p:nvPr>
        </p:nvSpPr>
        <p:spPr>
          <a:xfrm>
            <a:off x="5042647" y="962494"/>
            <a:ext cx="50023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191589" y="717784"/>
            <a:ext cx="10771632" cy="0"/>
          </a:xfrm>
          <a:prstGeom prst="line">
            <a:avLst/>
          </a:prstGeom>
          <a:ln w="38100"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24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82" y="13255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482" y="21494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60894" y="13255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60894" y="21494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894" y="6000750"/>
            <a:ext cx="2743200" cy="365125"/>
          </a:xfrm>
        </p:spPr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27294" y="60007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99294" y="6000750"/>
            <a:ext cx="2743200" cy="365125"/>
          </a:xfrm>
        </p:spPr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270" y="0"/>
            <a:ext cx="10515600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191589" y="717784"/>
            <a:ext cx="10771632" cy="0"/>
          </a:xfrm>
          <a:prstGeom prst="line">
            <a:avLst/>
          </a:prstGeom>
          <a:ln w="38100"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49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" y="0"/>
            <a:ext cx="10515600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191589" y="717784"/>
            <a:ext cx="10771632" cy="0"/>
          </a:xfrm>
          <a:prstGeom prst="line">
            <a:avLst/>
          </a:prstGeom>
          <a:ln w="38100"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16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1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4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9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9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8556C19-FFD4-0046-85A8-3C428FEF46AB}" type="datetimeFigureOut">
              <a:rPr lang="en-US" smtClean="0"/>
              <a:pPr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DF74D97-BC5B-F44E-A15B-EC5F64B99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0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dpi.com/2079-9292/11/4/54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ld, crowd&#10;&#10;Description automatically generated">
            <a:extLst>
              <a:ext uri="{FF2B5EF4-FFF2-40B4-BE49-F238E27FC236}">
                <a16:creationId xmlns:a16="http://schemas.microsoft.com/office/drawing/2014/main" id="{0B88C9BE-89AC-BAA1-7EDA-FBD5CB94F3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1211"/>
            <a:ext cx="12192000" cy="6858000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95019" y="2002253"/>
            <a:ext cx="12034228" cy="220219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0" dirty="0">
                <a:solidFill>
                  <a:srgbClr val="E6EDF3"/>
                </a:solidFill>
                <a:effectLst/>
                <a:latin typeface="-apple-system"/>
              </a:rPr>
              <a:t>Oyster genomics for everyone: </a:t>
            </a:r>
          </a:p>
          <a:p>
            <a:r>
              <a:rPr lang="en-US" sz="3600" b="1" i="0" dirty="0">
                <a:solidFill>
                  <a:srgbClr val="E6EDF3"/>
                </a:solidFill>
                <a:effectLst/>
                <a:latin typeface="-apple-system"/>
              </a:rPr>
              <a:t>applications to conservation, management, and aquaculture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DDCD73-7EEA-214E-845B-F2A3AF54FEC3}"/>
              </a:ext>
            </a:extLst>
          </p:cNvPr>
          <p:cNvGrpSpPr/>
          <p:nvPr/>
        </p:nvGrpSpPr>
        <p:grpSpPr>
          <a:xfrm>
            <a:off x="50195" y="5708003"/>
            <a:ext cx="5229892" cy="928249"/>
            <a:chOff x="7387102" y="5310078"/>
            <a:chExt cx="4804898" cy="77830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EBBC36C-9FEE-0E4E-B66E-D6289E340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7102" y="5374403"/>
              <a:ext cx="556490" cy="7139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C995D4-76BC-EC45-AB7E-AA41D82C37AC}"/>
                </a:ext>
              </a:extLst>
            </p:cNvPr>
            <p:cNvSpPr txBox="1"/>
            <p:nvPr/>
          </p:nvSpPr>
          <p:spPr>
            <a:xfrm>
              <a:off x="7968212" y="5310078"/>
              <a:ext cx="42237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  <a:latin typeface="Cambria" charset="0"/>
                  <a:ea typeface="Cambria" charset="0"/>
                  <a:cs typeface="Cambria" charset="0"/>
                </a:rPr>
                <a:t>University of Rhode Island</a:t>
              </a:r>
            </a:p>
            <a:p>
              <a:r>
                <a:rPr lang="en-US" i="1" dirty="0">
                  <a:solidFill>
                    <a:schemeClr val="bg2"/>
                  </a:solidFill>
                  <a:latin typeface="Cambria" charset="0"/>
                  <a:ea typeface="Cambria" charset="0"/>
                  <a:cs typeface="Cambria" charset="0"/>
                </a:rPr>
                <a:t>Department of Biological Sciences</a:t>
              </a:r>
              <a:endParaRPr lang="en-US" sz="1600" i="1" dirty="0">
                <a:solidFill>
                  <a:schemeClr val="bg2"/>
                </a:solidFill>
                <a:latin typeface="Cambria" charset="0"/>
                <a:ea typeface="Cambria" charset="0"/>
                <a:cs typeface="Cambria" charset="0"/>
              </a:endParaRPr>
            </a:p>
          </p:txBody>
        </p:sp>
      </p:grp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2D1B1E2-7F57-8F2C-7C35-895D8D3F0E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194" y="5661726"/>
            <a:ext cx="5417951" cy="10633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5282B9-E70D-DD0B-1823-312C4D0D2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0241" y="5661726"/>
            <a:ext cx="1551759" cy="123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2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36506-7146-63CE-45D9-9827F6128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8" r="-1" b="-1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0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2A336-EFC0-295D-646B-219BB06B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Calculating genetic diversity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EB0F9-AED4-B91A-6DCA-11A107F67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48600" y="4872922"/>
            <a:ext cx="4023360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Oyster Genomics for everyone Workshop</a:t>
            </a:r>
          </a:p>
          <a:p>
            <a:r>
              <a:rPr lang="en-US" sz="2000" dirty="0">
                <a:solidFill>
                  <a:schemeClr val="bg1"/>
                </a:solidFill>
              </a:rPr>
              <a:t>NACE/MAS 2024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95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9456" y="5495636"/>
            <a:ext cx="899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89" y="714951"/>
            <a:ext cx="1084735" cy="6115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90"/>
          <a:stretch/>
        </p:blipFill>
        <p:spPr>
          <a:xfrm>
            <a:off x="10995202" y="717784"/>
            <a:ext cx="1084735" cy="80173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SNPs do?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EEF7C3-729D-CE51-28AD-3779636C0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" y="962493"/>
            <a:ext cx="10735236" cy="562656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r>
              <a:rPr lang="en-US" sz="3600" b="1" dirty="0">
                <a:solidFill>
                  <a:schemeClr val="accent4"/>
                </a:solidFill>
              </a:rPr>
              <a:t>How genetically diverse are stocks, lines, individuals?</a:t>
            </a:r>
          </a:p>
          <a:p>
            <a:endParaRPr lang="en-US" sz="3600" b="1" dirty="0">
              <a:solidFill>
                <a:schemeClr val="accent4"/>
              </a:solidFill>
            </a:endParaRPr>
          </a:p>
          <a:p>
            <a:endParaRPr lang="en-US" sz="3600" b="1" dirty="0">
              <a:solidFill>
                <a:schemeClr val="accent4"/>
              </a:solidFill>
            </a:endParaRPr>
          </a:p>
          <a:p>
            <a:r>
              <a:rPr lang="en-US" sz="3600" b="1" dirty="0">
                <a:solidFill>
                  <a:schemeClr val="accent4"/>
                </a:solidFill>
              </a:rPr>
              <a:t>How closely related are stocks, lines, populations?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4898"/>
          <a:stretch/>
        </p:blipFill>
        <p:spPr>
          <a:xfrm>
            <a:off x="10995202" y="717784"/>
            <a:ext cx="1084735" cy="15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5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689" y="714951"/>
            <a:ext cx="1084735" cy="6115223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5DD5E679-CBAA-3382-3878-1F9EC0C2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eastern oyster (</a:t>
            </a:r>
            <a:r>
              <a:rPr lang="en-US" i="1" dirty="0"/>
              <a:t>Crassostrea virginica)</a:t>
            </a:r>
            <a:endParaRPr lang="en-US" dirty="0"/>
          </a:p>
        </p:txBody>
      </p:sp>
      <p:pic>
        <p:nvPicPr>
          <p:cNvPr id="7" name="Picture 6" descr="A picture containing text, iPod&#10;&#10;Description automatically generated">
            <a:extLst>
              <a:ext uri="{FF2B5EF4-FFF2-40B4-BE49-F238E27FC236}">
                <a16:creationId xmlns:a16="http://schemas.microsoft.com/office/drawing/2014/main" id="{DB0265C1-D926-954D-17F7-0B169D4470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86" y="859273"/>
            <a:ext cx="4920025" cy="582657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80050C-DB6B-2DEF-B54D-9D31B241379D}"/>
              </a:ext>
            </a:extLst>
          </p:cNvPr>
          <p:cNvSpPr txBox="1"/>
          <p:nvPr/>
        </p:nvSpPr>
        <p:spPr>
          <a:xfrm>
            <a:off x="450477" y="6557657"/>
            <a:ext cx="61901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www.nantucket-ma.gov</a:t>
            </a:r>
            <a:r>
              <a:rPr lang="en-US" sz="1200" dirty="0">
                <a:solidFill>
                  <a:schemeClr val="bg1"/>
                </a:solidFill>
              </a:rPr>
              <a:t>/1425/Shell-Recycling-Program</a:t>
            </a:r>
          </a:p>
        </p:txBody>
      </p:sp>
      <p:pic>
        <p:nvPicPr>
          <p:cNvPr id="5122" name="Picture 2" descr="East coast of America - Stock Image - E070/0485 - Science Photo Library">
            <a:extLst>
              <a:ext uri="{FF2B5EF4-FFF2-40B4-BE49-F238E27FC236}">
                <a16:creationId xmlns:a16="http://schemas.microsoft.com/office/drawing/2014/main" id="{65CFC0AE-E4DA-E9F9-FDD1-916AF7926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0" b="98375" l="2053" r="95455">
                        <a14:foregroundMark x1="7038" y1="35000" x2="7038" y2="35000"/>
                        <a14:foregroundMark x1="2199" y1="78125" x2="2199" y2="78125"/>
                        <a14:foregroundMark x1="3812" y1="89125" x2="3812" y2="89125"/>
                        <a14:foregroundMark x1="4985" y1="96375" x2="4985" y2="96375"/>
                        <a14:foregroundMark x1="2639" y1="98375" x2="2639" y2="98375"/>
                        <a14:foregroundMark x1="13490" y1="16875" x2="13490" y2="16875"/>
                        <a14:foregroundMark x1="23754" y1="8250" x2="23754" y2="8250"/>
                        <a14:foregroundMark x1="16569" y1="14750" x2="30792" y2="9875"/>
                        <a14:foregroundMark x1="30792" y1="9875" x2="43988" y2="9375"/>
                        <a14:foregroundMark x1="43988" y1="9375" x2="53959" y2="9375"/>
                        <a14:foregroundMark x1="73314" y1="5875" x2="50000" y2="5250"/>
                        <a14:foregroundMark x1="89003" y1="15750" x2="89003" y2="15750"/>
                        <a14:foregroundMark x1="95455" y1="9250" x2="95455" y2="9250"/>
                        <a14:foregroundMark x1="89736" y1="8625" x2="89736" y2="8625"/>
                        <a14:foregroundMark x1="80059" y1="5125" x2="80059" y2="5125"/>
                        <a14:foregroundMark x1="80059" y1="4250" x2="80059" y2="4250"/>
                        <a14:foregroundMark x1="73754" y1="1500" x2="73754" y2="1500"/>
                        <a14:foregroundMark x1="43109" y1="2375" x2="43109" y2="2375"/>
                        <a14:foregroundMark x1="32405" y1="21000" x2="32405" y2="21000"/>
                        <a14:foregroundMark x1="30645" y1="20250" x2="33871" y2="20875"/>
                        <a14:foregroundMark x1="36130" y1="32375" x2="35924" y2="33625"/>
                        <a14:foregroundMark x1="36212" y1="31875" x2="36130" y2="32375"/>
                        <a14:foregroundMark x1="36274" y1="31500" x2="36212" y2="31875"/>
                        <a14:foregroundMark x1="36418" y1="30625" x2="36274" y2="31500"/>
                        <a14:foregroundMark x1="36480" y1="30250" x2="36418" y2="30625"/>
                        <a14:foregroundMark x1="36665" y1="29125" x2="36480" y2="30250"/>
                        <a14:foregroundMark x1="36706" y1="28875" x2="36665" y2="29125"/>
                        <a14:foregroundMark x1="36932" y1="27500" x2="36706" y2="28875"/>
                        <a14:foregroundMark x1="37097" y1="26500" x2="36932" y2="27500"/>
                        <a14:foregroundMark x1="64076" y1="95750" x2="64076" y2="95750"/>
                        <a14:foregroundMark x1="78006" y1="95000" x2="78006" y2="95000"/>
                        <a14:foregroundMark x1="57185" y1="95375" x2="57185" y2="95375"/>
                        <a14:foregroundMark x1="55132" y1="97500" x2="55132" y2="97500"/>
                        <a14:backgroundMark x1="35484" y1="33750" x2="35484" y2="33750"/>
                        <a14:backgroundMark x1="35484" y1="31500" x2="35484" y2="31500"/>
                        <a14:backgroundMark x1="36364" y1="28875" x2="36364" y2="28875"/>
                        <a14:backgroundMark x1="37097" y1="27500" x2="37097" y2="27500"/>
                        <a14:backgroundMark x1="35924" y1="30625" x2="35924" y2="30625"/>
                        <a14:backgroundMark x1="35924" y1="32375" x2="35924" y2="32375"/>
                        <a14:backgroundMark x1="62757" y1="86500" x2="62757" y2="86500"/>
                        <a14:backgroundMark x1="62023" y1="86125" x2="62023" y2="86125"/>
                        <a14:backgroundMark x1="62317" y1="85375" x2="62317" y2="85375"/>
                        <a14:backgroundMark x1="61584" y1="87750" x2="61584" y2="87750"/>
                        <a14:backgroundMark x1="61584" y1="86000" x2="61290" y2="87500"/>
                        <a14:backgroundMark x1="61730" y1="85000" x2="62463" y2="86500"/>
                        <a14:backgroundMark x1="61290" y1="96375" x2="61290" y2="96375"/>
                        <a14:backgroundMark x1="62463" y1="96375" x2="62463" y2="96375"/>
                        <a14:backgroundMark x1="60850" y1="97500" x2="60850" y2="97500"/>
                        <a14:backgroundMark x1="60411" y1="95750" x2="60411" y2="95750"/>
                        <a14:backgroundMark x1="60850" y1="95750" x2="60850" y2="95750"/>
                        <a14:backgroundMark x1="61584" y1="95250" x2="61584" y2="95250"/>
                        <a14:backgroundMark x1="61290" y1="98000" x2="61290" y2="98000"/>
                        <a14:backgroundMark x1="60117" y1="97750" x2="62463" y2="95375"/>
                        <a14:backgroundMark x1="63196" y1="96000" x2="63196" y2="96000"/>
                        <a14:backgroundMark x1="5425" y1="6125" x2="5425" y2="6125"/>
                        <a14:backgroundMark x1="31818" y1="22000" x2="31818" y2="22000"/>
                        <a14:backgroundMark x1="32991" y1="20875" x2="32991" y2="20875"/>
                        <a14:backgroundMark x1="32698" y1="21250" x2="32698" y2="21250"/>
                        <a14:backgroundMark x1="36217" y1="26500" x2="36217" y2="26500"/>
                        <a14:backgroundMark x1="36364" y1="29125" x2="36364" y2="29125"/>
                        <a14:backgroundMark x1="35777" y1="31875" x2="35777" y2="31875"/>
                        <a14:backgroundMark x1="35924" y1="30250" x2="35924" y2="3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0658" y="1025220"/>
            <a:ext cx="4716659" cy="55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F6B0EE-0B59-9B4D-163D-91482CE51C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lum bright="70000" contrast="-7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5202" y="717783"/>
            <a:ext cx="1084735" cy="237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0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57DCB24-7CD1-2657-FB03-A40B3CF7A9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1716" y="0"/>
                <a:ext cx="11150465" cy="1325563"/>
              </a:xfrm>
            </p:spPr>
            <p:txBody>
              <a:bodyPr/>
              <a:lstStyle/>
              <a:p>
                <a:r>
                  <a:rPr lang="en-US" dirty="0"/>
                  <a:t>Wild oysters have higher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than selected lines*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57DCB24-7CD1-2657-FB03-A40B3CF7A9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1716" y="0"/>
                <a:ext cx="11150465" cy="1325563"/>
              </a:xfrm>
              <a:blipFill>
                <a:blip r:embed="rId3"/>
                <a:stretch>
                  <a:fillRect l="-2162"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3E673D6-6A79-E961-2FBA-45BA806AA7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0897" y="5395966"/>
            <a:ext cx="5779244" cy="1639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0FA687-0AA2-FA68-B904-978E608807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1767" y="403193"/>
            <a:ext cx="5598374" cy="32242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A5B67B-90E5-3D79-1C21-05D903687B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9" y="3959051"/>
            <a:ext cx="6638616" cy="29944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435362-0A2E-BCAC-9DBD-1FEF7A0F1B5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9" y="2178817"/>
            <a:ext cx="6889824" cy="163955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20C5851-9595-3AAD-2676-662AD1327AF8}"/>
              </a:ext>
            </a:extLst>
          </p:cNvPr>
          <p:cNvGrpSpPr/>
          <p:nvPr/>
        </p:nvGrpSpPr>
        <p:grpSpPr>
          <a:xfrm>
            <a:off x="6672105" y="3480248"/>
            <a:ext cx="5528036" cy="1915718"/>
            <a:chOff x="6672105" y="3520440"/>
            <a:chExt cx="5528036" cy="19157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9CA3D58-BA61-56C6-8653-9D9D8222A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72105" y="3999243"/>
              <a:ext cx="5528036" cy="143691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F8B68F-284D-15E8-0FC5-EA434921C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72799" y="3520440"/>
              <a:ext cx="1227341" cy="629529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FA4643F-FAE6-2EA8-71E9-4E400789929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20" y="403191"/>
            <a:ext cx="6889824" cy="174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3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89C4-E63C-7015-B1CF-00EE08E41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Heterozygosity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8C8A6-3D7A-9C6E-D418-3F9FDB49B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" y="5299363"/>
            <a:ext cx="11815074" cy="1884832"/>
          </a:xfrm>
        </p:spPr>
        <p:txBody>
          <a:bodyPr anchor="ctr"/>
          <a:lstStyle/>
          <a:p>
            <a:r>
              <a:rPr lang="en-US" dirty="0"/>
              <a:t>At the population scale, we are calculating what percentage of individuals are heterozygous at a particular SNP</a:t>
            </a:r>
          </a:p>
        </p:txBody>
      </p:sp>
      <p:pic>
        <p:nvPicPr>
          <p:cNvPr id="2050" name="Picture 2" descr="Difference between heterozygous and homozygous alleles. | Download  Scientific Diagram">
            <a:extLst>
              <a:ext uri="{FF2B5EF4-FFF2-40B4-BE49-F238E27FC236}">
                <a16:creationId xmlns:a16="http://schemas.microsoft.com/office/drawing/2014/main" id="{410D12EF-3E91-EFF5-6EF1-E521318B2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95" y="1189904"/>
            <a:ext cx="7101609" cy="447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B5084A-87A6-1B5C-4AD6-C53A70D68552}"/>
              </a:ext>
            </a:extLst>
          </p:cNvPr>
          <p:cNvSpPr txBox="1"/>
          <p:nvPr/>
        </p:nvSpPr>
        <p:spPr>
          <a:xfrm>
            <a:off x="9520518" y="6519445"/>
            <a:ext cx="3294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Figure from  (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Helvetica" pitchFamily="2" charset="0"/>
                <a:hlinkClick r:id="rId4"/>
              </a:rPr>
              <a:t>Alotaibi 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hlinkClick r:id="rId4"/>
              </a:rPr>
              <a:t>2022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3421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8A303-80CD-6209-E5BA-1D779AF9D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</a:t>
            </a:r>
            <a:r>
              <a:rPr lang="en-US" i="1" baseline="-25000" dirty="0"/>
              <a:t>IS</a:t>
            </a:r>
            <a:r>
              <a:rPr lang="en-US" i="1" dirty="0"/>
              <a:t> – </a:t>
            </a:r>
            <a:r>
              <a:rPr lang="en-US" dirty="0"/>
              <a:t>Calculating inbreeding </a:t>
            </a:r>
            <a:r>
              <a:rPr lang="en-US" dirty="0" err="1"/>
              <a:t>coeffecient</a:t>
            </a:r>
            <a:endParaRPr lang="en-US" i="1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2517E-32FE-EC62-7DCC-4DD567AC0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" y="962494"/>
            <a:ext cx="10651294" cy="5632270"/>
          </a:xfrm>
        </p:spPr>
        <p:txBody>
          <a:bodyPr anchor="ctr">
            <a:normAutofit/>
          </a:bodyPr>
          <a:lstStyle/>
          <a:p>
            <a:r>
              <a:rPr lang="en-US" sz="3600" i="1" dirty="0"/>
              <a:t>F</a:t>
            </a:r>
            <a:r>
              <a:rPr lang="en-US" sz="3600" i="1" baseline="-25000" dirty="0"/>
              <a:t>IS </a:t>
            </a:r>
            <a:r>
              <a:rPr lang="en-US" sz="3600" i="1" dirty="0"/>
              <a:t>= </a:t>
            </a:r>
            <a:r>
              <a:rPr lang="en-US" sz="3600" dirty="0"/>
              <a:t>1 – (</a:t>
            </a:r>
            <a:r>
              <a:rPr lang="en-US" sz="3600" i="1" dirty="0"/>
              <a:t>H</a:t>
            </a:r>
            <a:r>
              <a:rPr lang="en-US" sz="3600" i="1" baseline="-25000" dirty="0"/>
              <a:t>I</a:t>
            </a:r>
            <a:r>
              <a:rPr lang="en-US" sz="3600" i="1" dirty="0"/>
              <a:t> / H</a:t>
            </a:r>
            <a:r>
              <a:rPr lang="en-US" sz="3600" i="1" baseline="-25000" dirty="0"/>
              <a:t>S</a:t>
            </a:r>
            <a:r>
              <a:rPr lang="en-US" sz="3600" i="1" dirty="0"/>
              <a:t>)</a:t>
            </a:r>
          </a:p>
          <a:p>
            <a:endParaRPr lang="en-US" sz="3600" i="1" baseline="-25000" dirty="0"/>
          </a:p>
          <a:p>
            <a:pPr lvl="1"/>
            <a:r>
              <a:rPr lang="en-US" sz="3200" dirty="0"/>
              <a:t>It ranges from 0 to 1 with </a:t>
            </a:r>
          </a:p>
          <a:p>
            <a:pPr lvl="2"/>
            <a:r>
              <a:rPr lang="en-US" sz="2800" dirty="0"/>
              <a:t>Values close to 0 indicate little inbreeding</a:t>
            </a:r>
          </a:p>
          <a:p>
            <a:pPr lvl="2"/>
            <a:r>
              <a:rPr lang="en-US" sz="2800" dirty="0"/>
              <a:t>Values close to 1 indicate high levels of inbreeding</a:t>
            </a:r>
          </a:p>
          <a:p>
            <a:pPr lvl="2"/>
            <a:endParaRPr lang="en-US" sz="2800" dirty="0"/>
          </a:p>
          <a:p>
            <a:pPr lvl="1"/>
            <a:r>
              <a:rPr lang="en-US" sz="3200" dirty="0"/>
              <a:t>The proportion of the total inbreeding within a population due to inbreeding within sub-populations.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448F24-24A0-FF77-6149-48C9CACB3ED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89" y="714951"/>
            <a:ext cx="1084735" cy="6115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B138D0-79A6-E772-A72B-049D31A332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1765"/>
          <a:stretch/>
        </p:blipFill>
        <p:spPr>
          <a:xfrm>
            <a:off x="10995202" y="717783"/>
            <a:ext cx="1084735" cy="417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7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CB24-7CD1-2657-FB03-A40B3CF7A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6" y="0"/>
            <a:ext cx="12120283" cy="1325563"/>
          </a:xfrm>
        </p:spPr>
        <p:txBody>
          <a:bodyPr/>
          <a:lstStyle/>
          <a:p>
            <a:r>
              <a:rPr lang="en-US" dirty="0"/>
              <a:t>Selected oysters have more inbreeding than wild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673D6-6A79-E961-2FBA-45BA806AA7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1477" y="5395965"/>
            <a:ext cx="5658664" cy="1668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868D26-427D-14E8-B647-4B999CFEA4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9" y="3788229"/>
            <a:ext cx="6759196" cy="327659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CBAED44-9AB1-BC3A-EDCE-A8EA9F78F7CF}"/>
              </a:ext>
            </a:extLst>
          </p:cNvPr>
          <p:cNvGrpSpPr/>
          <p:nvPr/>
        </p:nvGrpSpPr>
        <p:grpSpPr>
          <a:xfrm>
            <a:off x="6702251" y="3516922"/>
            <a:ext cx="5497890" cy="1879043"/>
            <a:chOff x="6702251" y="3516922"/>
            <a:chExt cx="5497890" cy="18790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61F9770-137E-167D-598D-D8AEBF6AC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2251" y="3858567"/>
              <a:ext cx="4310742" cy="153739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03A378-191B-E33D-6258-627873DCD4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12993" y="3516922"/>
              <a:ext cx="1187148" cy="693337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27772B9-6C60-4729-DE32-EC572BB307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1477" y="412402"/>
            <a:ext cx="5658664" cy="32251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435111-E1ED-49E9-C9DF-CE2912956F2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9" y="412400"/>
            <a:ext cx="6759196" cy="337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6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54639</TotalTime>
  <Words>174</Words>
  <Application>Microsoft Macintosh PowerPoint</Application>
  <PresentationFormat>Widescreen</PresentationFormat>
  <Paragraphs>33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-apple-system</vt:lpstr>
      <vt:lpstr>Arial</vt:lpstr>
      <vt:lpstr>Calibri</vt:lpstr>
      <vt:lpstr>Calibri Light</vt:lpstr>
      <vt:lpstr>Cambria</vt:lpstr>
      <vt:lpstr>Cambria Math</vt:lpstr>
      <vt:lpstr>Helvetica</vt:lpstr>
      <vt:lpstr>Office Theme</vt:lpstr>
      <vt:lpstr>PowerPoint Presentation</vt:lpstr>
      <vt:lpstr>Calculating genetic diversity</vt:lpstr>
      <vt:lpstr>What can SNPs do?</vt:lpstr>
      <vt:lpstr>The eastern oyster (Crassostrea virginica)</vt:lpstr>
      <vt:lpstr>Wild oysters have higher π than selected lines*</vt:lpstr>
      <vt:lpstr>Heterozygosity</vt:lpstr>
      <vt:lpstr>FIS – Calculating inbreeding coeffecient</vt:lpstr>
      <vt:lpstr>Selected oysters have more inbreeding than wild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Puritz</dc:creator>
  <cp:lastModifiedBy>Jonathan Puritz Jr.</cp:lastModifiedBy>
  <cp:revision>1713</cp:revision>
  <dcterms:created xsi:type="dcterms:W3CDTF">2015-11-22T05:54:36Z</dcterms:created>
  <dcterms:modified xsi:type="dcterms:W3CDTF">2024-01-19T16:48:34Z</dcterms:modified>
</cp:coreProperties>
</file>