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740" r:id="rId2"/>
    <p:sldId id="741" r:id="rId3"/>
    <p:sldId id="742" r:id="rId4"/>
    <p:sldId id="743" r:id="rId5"/>
    <p:sldId id="914" r:id="rId6"/>
    <p:sldId id="912" r:id="rId7"/>
    <p:sldId id="913" r:id="rId8"/>
    <p:sldId id="915" r:id="rId9"/>
    <p:sldId id="266" r:id="rId10"/>
    <p:sldId id="916" r:id="rId11"/>
    <p:sldId id="641" r:id="rId12"/>
    <p:sldId id="91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9291"/>
    <a:srgbClr val="D9171A"/>
    <a:srgbClr val="F1B468"/>
    <a:srgbClr val="F29D69"/>
    <a:srgbClr val="811919"/>
    <a:srgbClr val="835346"/>
    <a:srgbClr val="2F9829"/>
    <a:srgbClr val="A9D483"/>
    <a:srgbClr val="375723"/>
    <a:srgbClr val="1D4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98"/>
    <p:restoredTop sz="91311"/>
  </p:normalViewPr>
  <p:slideViewPr>
    <p:cSldViewPr snapToGrid="0" snapToObjects="1">
      <p:cViewPr varScale="1">
        <p:scale>
          <a:sx n="95" d="100"/>
          <a:sy n="95" d="100"/>
        </p:scale>
        <p:origin x="6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E682EF-DF42-BE49-A4B7-DE4BDAE7F519}" type="datetimeFigureOut">
              <a:rPr lang="en-US" smtClean="0"/>
              <a:t>1/17/24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377592-5355-8645-956C-436C94C958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351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77592-5355-8645-956C-436C94C9589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940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77592-5355-8645-956C-436C94C958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83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77592-5355-8645-956C-436C94C958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782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77592-5355-8645-956C-436C94C958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168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screen">
            <a:alphaModFix amt="9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56C19-FFD4-0046-85A8-3C428FEF46AB}" type="datetimeFigureOut">
              <a:rPr lang="en-US" smtClean="0"/>
              <a:t>1/17/24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74D97-BC5B-F44E-A15B-EC5F64B998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756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56C19-FFD4-0046-85A8-3C428FEF46AB}" type="datetimeFigureOut">
              <a:rPr lang="en-US" smtClean="0"/>
              <a:t>1/17/24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74D97-BC5B-F44E-A15B-EC5F64B998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509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56C19-FFD4-0046-85A8-3C428FEF46AB}" type="datetimeFigureOut">
              <a:rPr lang="en-US" smtClean="0"/>
              <a:t>1/17/24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74D97-BC5B-F44E-A15B-EC5F64B998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119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70" y="0"/>
            <a:ext cx="10027024" cy="1325563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270" y="962494"/>
            <a:ext cx="10027024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339682"/>
            <a:ext cx="2743200" cy="365125"/>
          </a:xfrm>
        </p:spPr>
        <p:txBody>
          <a:bodyPr/>
          <a:lstStyle/>
          <a:p>
            <a:fld id="{D8556C19-FFD4-0046-85A8-3C428FEF46AB}" type="datetimeFigureOut">
              <a:rPr lang="en-US" smtClean="0"/>
              <a:t>1/17/24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51629" y="6332351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74859" y="6332352"/>
            <a:ext cx="2743200" cy="365125"/>
          </a:xfrm>
        </p:spPr>
        <p:txBody>
          <a:bodyPr/>
          <a:lstStyle/>
          <a:p>
            <a:fld id="{1DF74D97-BC5B-F44E-A15B-EC5F64B9989B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191589" y="717784"/>
            <a:ext cx="10771632" cy="0"/>
          </a:xfrm>
          <a:prstGeom prst="line">
            <a:avLst/>
          </a:prstGeom>
          <a:ln w="3810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546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56C19-FFD4-0046-85A8-3C428FEF46AB}" type="datetimeFigureOut">
              <a:rPr lang="en-US" smtClean="0"/>
              <a:t>1/17/24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74D97-BC5B-F44E-A15B-EC5F64B998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7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341" y="962494"/>
            <a:ext cx="5002306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level`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5493219"/>
            <a:ext cx="2743200" cy="365125"/>
          </a:xfrm>
        </p:spPr>
        <p:txBody>
          <a:bodyPr/>
          <a:lstStyle/>
          <a:p>
            <a:fld id="{D8556C19-FFD4-0046-85A8-3C428FEF46AB}" type="datetimeFigureOut">
              <a:rPr lang="en-US" smtClean="0"/>
              <a:t>1/17/24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00400" y="5493219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72400" y="5493219"/>
            <a:ext cx="2743200" cy="365125"/>
          </a:xfrm>
        </p:spPr>
        <p:txBody>
          <a:bodyPr/>
          <a:lstStyle/>
          <a:p>
            <a:fld id="{1DF74D97-BC5B-F44E-A15B-EC5F64B9989B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4823" y="0"/>
            <a:ext cx="10027024" cy="1325563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sz="half" idx="14"/>
          </p:nvPr>
        </p:nvSpPr>
        <p:spPr>
          <a:xfrm>
            <a:off x="5042647" y="962494"/>
            <a:ext cx="500230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191589" y="717784"/>
            <a:ext cx="10771632" cy="0"/>
          </a:xfrm>
          <a:prstGeom prst="line">
            <a:avLst/>
          </a:prstGeom>
          <a:ln w="3810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5246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482" y="13255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482" y="21494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60894" y="13255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60894" y="21494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26894" y="6000750"/>
            <a:ext cx="2743200" cy="365125"/>
          </a:xfrm>
        </p:spPr>
        <p:txBody>
          <a:bodyPr/>
          <a:lstStyle/>
          <a:p>
            <a:fld id="{D8556C19-FFD4-0046-85A8-3C428FEF46AB}" type="datetimeFigureOut">
              <a:rPr lang="en-US" smtClean="0"/>
              <a:t>1/17/24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227294" y="60007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799294" y="6000750"/>
            <a:ext cx="2743200" cy="365125"/>
          </a:xfrm>
        </p:spPr>
        <p:txBody>
          <a:bodyPr/>
          <a:lstStyle/>
          <a:p>
            <a:fld id="{1DF74D97-BC5B-F44E-A15B-EC5F64B9989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8270" y="0"/>
            <a:ext cx="10515600" cy="1325563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 flipH="1">
            <a:off x="191589" y="717784"/>
            <a:ext cx="10771632" cy="0"/>
          </a:xfrm>
          <a:prstGeom prst="line">
            <a:avLst/>
          </a:prstGeom>
          <a:ln w="3810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6491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56C19-FFD4-0046-85A8-3C428FEF46AB}" type="datetimeFigureOut">
              <a:rPr lang="en-US" smtClean="0"/>
              <a:t>1/17/24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74D97-BC5B-F44E-A15B-EC5F64B9989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1717" y="0"/>
            <a:ext cx="10515600" cy="1325563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191589" y="717784"/>
            <a:ext cx="10771632" cy="0"/>
          </a:xfrm>
          <a:prstGeom prst="line">
            <a:avLst/>
          </a:prstGeom>
          <a:ln w="3810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5161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56C19-FFD4-0046-85A8-3C428FEF46AB}" type="datetimeFigureOut">
              <a:rPr lang="en-US" smtClean="0"/>
              <a:t>1/17/24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74D97-BC5B-F44E-A15B-EC5F64B998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215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56C19-FFD4-0046-85A8-3C428FEF46AB}" type="datetimeFigureOut">
              <a:rPr lang="en-US" smtClean="0"/>
              <a:t>1/17/24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74D97-BC5B-F44E-A15B-EC5F64B998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147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56C19-FFD4-0046-85A8-3C428FEF46AB}" type="datetimeFigureOut">
              <a:rPr lang="en-US" smtClean="0"/>
              <a:t>1/17/24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74D97-BC5B-F44E-A15B-EC5F64B998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592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alphaModFix amt="9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D8556C19-FFD4-0046-85A8-3C428FEF46AB}" type="datetimeFigureOut">
              <a:rPr lang="en-US" smtClean="0"/>
              <a:pPr/>
              <a:t>1/17/24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DF74D97-BC5B-F44E-A15B-EC5F64B998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005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ink.springer.com/article/10.1007/s10126-022-10191-3#Tab2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forms.gle/f9RFDuhXF8ruozQ66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8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ld, crowd&#10;&#10;Description automatically generated">
            <a:extLst>
              <a:ext uri="{FF2B5EF4-FFF2-40B4-BE49-F238E27FC236}">
                <a16:creationId xmlns:a16="http://schemas.microsoft.com/office/drawing/2014/main" id="{0B88C9BE-89AC-BAA1-7EDA-FBD5CB94F3C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6000"/>
          </a:blip>
          <a:stretch>
            <a:fillRect/>
          </a:stretch>
        </p:blipFill>
        <p:spPr>
          <a:xfrm>
            <a:off x="0" y="1211"/>
            <a:ext cx="12192000" cy="6858000"/>
          </a:xfrm>
          <a:prstGeom prst="rect">
            <a:avLst/>
          </a:prstGeom>
        </p:spPr>
      </p:pic>
      <p:sp>
        <p:nvSpPr>
          <p:cNvPr id="4" name="Title 4"/>
          <p:cNvSpPr txBox="1">
            <a:spLocks/>
          </p:cNvSpPr>
          <p:nvPr/>
        </p:nvSpPr>
        <p:spPr>
          <a:xfrm>
            <a:off x="95019" y="2002253"/>
            <a:ext cx="12034228" cy="2202193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i="0" dirty="0">
                <a:solidFill>
                  <a:srgbClr val="E6EDF3"/>
                </a:solidFill>
                <a:effectLst/>
                <a:latin typeface="-apple-system"/>
              </a:rPr>
              <a:t>Oyster genomics for everyone: </a:t>
            </a:r>
          </a:p>
          <a:p>
            <a:r>
              <a:rPr lang="en-US" sz="3600" b="1" i="0" dirty="0">
                <a:solidFill>
                  <a:srgbClr val="E6EDF3"/>
                </a:solidFill>
                <a:effectLst/>
                <a:latin typeface="-apple-system"/>
              </a:rPr>
              <a:t>applications to conservation, management, and aquaculture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2DDCD73-7EEA-214E-845B-F2A3AF54FEC3}"/>
              </a:ext>
            </a:extLst>
          </p:cNvPr>
          <p:cNvGrpSpPr/>
          <p:nvPr/>
        </p:nvGrpSpPr>
        <p:grpSpPr>
          <a:xfrm>
            <a:off x="50195" y="5708003"/>
            <a:ext cx="5229892" cy="928249"/>
            <a:chOff x="7387102" y="5310078"/>
            <a:chExt cx="4804898" cy="77830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EBBC36C-9FEE-0E4E-B66E-D6289E340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7102" y="5374403"/>
              <a:ext cx="556490" cy="71397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1C995D4-76BC-EC45-AB7E-AA41D82C37AC}"/>
                </a:ext>
              </a:extLst>
            </p:cNvPr>
            <p:cNvSpPr txBox="1"/>
            <p:nvPr/>
          </p:nvSpPr>
          <p:spPr>
            <a:xfrm>
              <a:off x="7968212" y="5310078"/>
              <a:ext cx="422378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1"/>
                  </a:solidFill>
                  <a:latin typeface="Cambria" charset="0"/>
                  <a:ea typeface="Cambria" charset="0"/>
                  <a:cs typeface="Cambria" charset="0"/>
                </a:rPr>
                <a:t>University of Rhode Island</a:t>
              </a:r>
            </a:p>
            <a:p>
              <a:r>
                <a:rPr lang="en-US" i="1" dirty="0">
                  <a:solidFill>
                    <a:schemeClr val="bg2"/>
                  </a:solidFill>
                  <a:latin typeface="Cambria" charset="0"/>
                  <a:ea typeface="Cambria" charset="0"/>
                  <a:cs typeface="Cambria" charset="0"/>
                </a:rPr>
                <a:t>Department of Biological Sciences</a:t>
              </a:r>
              <a:endParaRPr lang="en-US" sz="1600" i="1" dirty="0">
                <a:solidFill>
                  <a:schemeClr val="bg2"/>
                </a:solidFill>
                <a:latin typeface="Cambria" charset="0"/>
                <a:ea typeface="Cambria" charset="0"/>
                <a:cs typeface="Cambria" charset="0"/>
              </a:endParaRPr>
            </a:p>
          </p:txBody>
        </p:sp>
      </p:grp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D2D1B1E2-7F57-8F2C-7C35-895D8D3F0EC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3194" y="5661726"/>
            <a:ext cx="5417951" cy="10633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5282B9-E70D-DD0B-1823-312C4D0D2B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40241" y="5661726"/>
            <a:ext cx="1551759" cy="123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9257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Genomics Workflow with a SNP ARRAY</a:t>
            </a: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2">
            <a:lum bright="70000" contrast="-70000"/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689" y="714951"/>
            <a:ext cx="1084735" cy="6115223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2">
            <a:lum bright="70000" contrast="-70000"/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890"/>
          <a:stretch/>
        </p:blipFill>
        <p:spPr>
          <a:xfrm>
            <a:off x="10995202" y="717784"/>
            <a:ext cx="1084735" cy="801734"/>
          </a:xfrm>
          <a:prstGeom prst="rect">
            <a:avLst/>
          </a:prstGeom>
        </p:spPr>
      </p:pic>
      <p:cxnSp>
        <p:nvCxnSpPr>
          <p:cNvPr id="36" name="Straight Arrow Connector 35"/>
          <p:cNvCxnSpPr/>
          <p:nvPr/>
        </p:nvCxnSpPr>
        <p:spPr>
          <a:xfrm>
            <a:off x="6566507" y="3722024"/>
            <a:ext cx="548572" cy="3982"/>
          </a:xfrm>
          <a:prstGeom prst="straightConnector1">
            <a:avLst/>
          </a:prstGeom>
          <a:ln w="66675">
            <a:gradFill>
              <a:gsLst>
                <a:gs pos="0">
                  <a:schemeClr val="bg1">
                    <a:lumMod val="8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ounded Rectangle 36"/>
          <p:cNvSpPr/>
          <p:nvPr/>
        </p:nvSpPr>
        <p:spPr>
          <a:xfrm>
            <a:off x="7253896" y="3175417"/>
            <a:ext cx="1029798" cy="1137240"/>
          </a:xfrm>
          <a:prstGeom prst="roundRect">
            <a:avLst/>
          </a:prstGeom>
          <a:ln w="25400">
            <a:solidFill>
              <a:schemeClr val="bg1">
                <a:lumMod val="65000"/>
              </a:schemeClr>
            </a:solidFill>
            <a:headEnd type="none"/>
            <a:tailEnd type="triangle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7460386" y="3304112"/>
            <a:ext cx="616818" cy="87984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mpd="sng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7259387" y="3245740"/>
            <a:ext cx="1018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SNPs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7486820" y="3634879"/>
            <a:ext cx="112438" cy="22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1" name="Group 40"/>
          <p:cNvGrpSpPr/>
          <p:nvPr/>
        </p:nvGrpSpPr>
        <p:grpSpPr>
          <a:xfrm>
            <a:off x="7639419" y="3612591"/>
            <a:ext cx="93344" cy="45719"/>
            <a:chOff x="8290023" y="1266556"/>
            <a:chExt cx="93344" cy="45719"/>
          </a:xfrm>
        </p:grpSpPr>
        <p:sp>
          <p:nvSpPr>
            <p:cNvPr id="42" name="Rectangle 41"/>
            <p:cNvSpPr/>
            <p:nvPr/>
          </p:nvSpPr>
          <p:spPr>
            <a:xfrm>
              <a:off x="8290023" y="1266556"/>
              <a:ext cx="45719" cy="45719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8337648" y="1266556"/>
              <a:ext cx="45719" cy="45719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7911054" y="3612591"/>
            <a:ext cx="93344" cy="45719"/>
            <a:chOff x="8442423" y="1418956"/>
            <a:chExt cx="93344" cy="45719"/>
          </a:xfrm>
          <a:solidFill>
            <a:schemeClr val="accent3"/>
          </a:solidFill>
        </p:grpSpPr>
        <p:sp>
          <p:nvSpPr>
            <p:cNvPr id="45" name="Rectangle 44"/>
            <p:cNvSpPr/>
            <p:nvPr/>
          </p:nvSpPr>
          <p:spPr>
            <a:xfrm>
              <a:off x="8442423" y="1418956"/>
              <a:ext cx="45719" cy="45719"/>
            </a:xfrm>
            <a:prstGeom prst="rect">
              <a:avLst/>
            </a:prstGeom>
            <a:grpFill/>
            <a:ln w="3175" cmpd="sng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8490048" y="1418956"/>
              <a:ext cx="45719" cy="45719"/>
            </a:xfrm>
            <a:prstGeom prst="rect">
              <a:avLst/>
            </a:prstGeom>
            <a:grpFill/>
            <a:ln w="3175" cmpd="sng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7" name="Rectangle 46"/>
          <p:cNvSpPr/>
          <p:nvPr/>
        </p:nvSpPr>
        <p:spPr>
          <a:xfrm>
            <a:off x="7777283" y="3612591"/>
            <a:ext cx="45719" cy="45719"/>
          </a:xfrm>
          <a:prstGeom prst="rect">
            <a:avLst/>
          </a:prstGeom>
          <a:solidFill>
            <a:schemeClr val="accent2"/>
          </a:solidFill>
          <a:ln w="3175" cmpd="sng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47"/>
          <p:cNvSpPr/>
          <p:nvPr/>
        </p:nvSpPr>
        <p:spPr>
          <a:xfrm>
            <a:off x="7824908" y="3612591"/>
            <a:ext cx="45719" cy="45719"/>
          </a:xfrm>
          <a:prstGeom prst="rect">
            <a:avLst/>
          </a:prstGeom>
          <a:solidFill>
            <a:schemeClr val="accent3"/>
          </a:solidFill>
          <a:ln w="3175" cmpd="sng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9" name="Straight Connector 48"/>
          <p:cNvCxnSpPr/>
          <p:nvPr/>
        </p:nvCxnSpPr>
        <p:spPr>
          <a:xfrm>
            <a:off x="7486820" y="3772562"/>
            <a:ext cx="112438" cy="22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0" name="Group 49"/>
          <p:cNvGrpSpPr/>
          <p:nvPr/>
        </p:nvGrpSpPr>
        <p:grpSpPr>
          <a:xfrm>
            <a:off x="7777283" y="3750847"/>
            <a:ext cx="93344" cy="45719"/>
            <a:chOff x="8290023" y="1266556"/>
            <a:chExt cx="93344" cy="45719"/>
          </a:xfrm>
        </p:grpSpPr>
        <p:sp>
          <p:nvSpPr>
            <p:cNvPr id="51" name="Rectangle 50"/>
            <p:cNvSpPr/>
            <p:nvPr/>
          </p:nvSpPr>
          <p:spPr>
            <a:xfrm>
              <a:off x="8290023" y="1266556"/>
              <a:ext cx="45719" cy="45719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8337648" y="1266556"/>
              <a:ext cx="45719" cy="45719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7911054" y="3750274"/>
            <a:ext cx="93344" cy="45719"/>
            <a:chOff x="8442423" y="1418956"/>
            <a:chExt cx="93344" cy="45719"/>
          </a:xfrm>
          <a:solidFill>
            <a:schemeClr val="accent3"/>
          </a:solidFill>
        </p:grpSpPr>
        <p:sp>
          <p:nvSpPr>
            <p:cNvPr id="54" name="Rectangle 53"/>
            <p:cNvSpPr/>
            <p:nvPr/>
          </p:nvSpPr>
          <p:spPr>
            <a:xfrm>
              <a:off x="8442423" y="1418956"/>
              <a:ext cx="45719" cy="45719"/>
            </a:xfrm>
            <a:prstGeom prst="rect">
              <a:avLst/>
            </a:prstGeom>
            <a:grpFill/>
            <a:ln w="3175" cmpd="sng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8490048" y="1418956"/>
              <a:ext cx="45719" cy="45719"/>
            </a:xfrm>
            <a:prstGeom prst="rect">
              <a:avLst/>
            </a:prstGeom>
            <a:grpFill/>
            <a:ln w="3175" cmpd="sng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7639419" y="3750274"/>
            <a:ext cx="93344" cy="45719"/>
            <a:chOff x="8392962" y="1404239"/>
            <a:chExt cx="93344" cy="45719"/>
          </a:xfrm>
        </p:grpSpPr>
        <p:sp>
          <p:nvSpPr>
            <p:cNvPr id="57" name="Rectangle 56"/>
            <p:cNvSpPr/>
            <p:nvPr/>
          </p:nvSpPr>
          <p:spPr>
            <a:xfrm>
              <a:off x="8392962" y="1404239"/>
              <a:ext cx="45719" cy="45719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8440587" y="1404239"/>
              <a:ext cx="45719" cy="45719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59" name="Straight Connector 58"/>
          <p:cNvCxnSpPr/>
          <p:nvPr/>
        </p:nvCxnSpPr>
        <p:spPr>
          <a:xfrm>
            <a:off x="7486820" y="3914716"/>
            <a:ext cx="112438" cy="22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0" name="Group 59"/>
          <p:cNvGrpSpPr/>
          <p:nvPr/>
        </p:nvGrpSpPr>
        <p:grpSpPr>
          <a:xfrm>
            <a:off x="7911054" y="3892428"/>
            <a:ext cx="93344" cy="45719"/>
            <a:chOff x="8290023" y="1266556"/>
            <a:chExt cx="93344" cy="45719"/>
          </a:xfrm>
        </p:grpSpPr>
        <p:sp>
          <p:nvSpPr>
            <p:cNvPr id="61" name="Rectangle 60"/>
            <p:cNvSpPr/>
            <p:nvPr/>
          </p:nvSpPr>
          <p:spPr>
            <a:xfrm>
              <a:off x="8290023" y="1266556"/>
              <a:ext cx="45719" cy="45719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8337648" y="1266556"/>
              <a:ext cx="45719" cy="45719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7639419" y="3892428"/>
            <a:ext cx="93344" cy="45719"/>
            <a:chOff x="8442423" y="1418956"/>
            <a:chExt cx="93344" cy="45719"/>
          </a:xfrm>
          <a:solidFill>
            <a:schemeClr val="accent3"/>
          </a:solidFill>
        </p:grpSpPr>
        <p:sp>
          <p:nvSpPr>
            <p:cNvPr id="64" name="Rectangle 63"/>
            <p:cNvSpPr/>
            <p:nvPr/>
          </p:nvSpPr>
          <p:spPr>
            <a:xfrm>
              <a:off x="8442423" y="1418956"/>
              <a:ext cx="45719" cy="45719"/>
            </a:xfrm>
            <a:prstGeom prst="rect">
              <a:avLst/>
            </a:prstGeom>
            <a:grpFill/>
            <a:ln w="3175" cmpd="sng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8490048" y="1418956"/>
              <a:ext cx="45719" cy="45719"/>
            </a:xfrm>
            <a:prstGeom prst="rect">
              <a:avLst/>
            </a:prstGeom>
            <a:grpFill/>
            <a:ln w="3175" cmpd="sng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9" name="Rectangle 78"/>
          <p:cNvSpPr/>
          <p:nvPr/>
        </p:nvSpPr>
        <p:spPr>
          <a:xfrm>
            <a:off x="7777283" y="3892428"/>
            <a:ext cx="45719" cy="45719"/>
          </a:xfrm>
          <a:prstGeom prst="rect">
            <a:avLst/>
          </a:prstGeom>
          <a:solidFill>
            <a:schemeClr val="accent2"/>
          </a:solidFill>
          <a:ln w="3175" cmpd="sng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Rectangle 79"/>
          <p:cNvSpPr/>
          <p:nvPr/>
        </p:nvSpPr>
        <p:spPr>
          <a:xfrm>
            <a:off x="7824908" y="3892428"/>
            <a:ext cx="45719" cy="45719"/>
          </a:xfrm>
          <a:prstGeom prst="rect">
            <a:avLst/>
          </a:prstGeom>
          <a:solidFill>
            <a:schemeClr val="accent3"/>
          </a:solidFill>
          <a:ln w="3175" cmpd="sng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1" name="Straight Connector 80"/>
          <p:cNvCxnSpPr/>
          <p:nvPr/>
        </p:nvCxnSpPr>
        <p:spPr>
          <a:xfrm>
            <a:off x="7486820" y="4053562"/>
            <a:ext cx="112438" cy="22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2" name="Group 81"/>
          <p:cNvGrpSpPr/>
          <p:nvPr/>
        </p:nvGrpSpPr>
        <p:grpSpPr>
          <a:xfrm>
            <a:off x="7639419" y="4031274"/>
            <a:ext cx="93344" cy="45719"/>
            <a:chOff x="8290023" y="1266556"/>
            <a:chExt cx="93344" cy="45719"/>
          </a:xfrm>
        </p:grpSpPr>
        <p:sp>
          <p:nvSpPr>
            <p:cNvPr id="83" name="Rectangle 82"/>
            <p:cNvSpPr/>
            <p:nvPr/>
          </p:nvSpPr>
          <p:spPr>
            <a:xfrm>
              <a:off x="8290023" y="1266556"/>
              <a:ext cx="45719" cy="45719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8337648" y="1266556"/>
              <a:ext cx="45719" cy="45719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7911054" y="4031274"/>
            <a:ext cx="93344" cy="45719"/>
            <a:chOff x="8442423" y="1418956"/>
            <a:chExt cx="93344" cy="45719"/>
          </a:xfrm>
          <a:solidFill>
            <a:schemeClr val="accent3"/>
          </a:solidFill>
        </p:grpSpPr>
        <p:sp>
          <p:nvSpPr>
            <p:cNvPr id="86" name="Rectangle 85"/>
            <p:cNvSpPr/>
            <p:nvPr/>
          </p:nvSpPr>
          <p:spPr>
            <a:xfrm>
              <a:off x="8442423" y="1418956"/>
              <a:ext cx="45719" cy="45719"/>
            </a:xfrm>
            <a:prstGeom prst="rect">
              <a:avLst/>
            </a:prstGeom>
            <a:grpFill/>
            <a:ln w="3175" cmpd="sng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8490048" y="1418956"/>
              <a:ext cx="45719" cy="45719"/>
            </a:xfrm>
            <a:prstGeom prst="rect">
              <a:avLst/>
            </a:prstGeom>
            <a:grpFill/>
            <a:ln w="3175" cmpd="sng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8" name="Rectangle 87"/>
          <p:cNvSpPr/>
          <p:nvPr/>
        </p:nvSpPr>
        <p:spPr>
          <a:xfrm>
            <a:off x="7777283" y="4031274"/>
            <a:ext cx="45719" cy="45719"/>
          </a:xfrm>
          <a:prstGeom prst="rect">
            <a:avLst/>
          </a:prstGeom>
          <a:solidFill>
            <a:schemeClr val="accent2"/>
          </a:solidFill>
          <a:ln w="3175" cmpd="sng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Rectangle 88"/>
          <p:cNvSpPr/>
          <p:nvPr/>
        </p:nvSpPr>
        <p:spPr>
          <a:xfrm>
            <a:off x="7824908" y="4031274"/>
            <a:ext cx="45719" cy="45719"/>
          </a:xfrm>
          <a:prstGeom prst="rect">
            <a:avLst/>
          </a:prstGeom>
          <a:solidFill>
            <a:schemeClr val="accent3"/>
          </a:solidFill>
          <a:ln w="3175" cmpd="sng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2">
            <a:lum bright="70000" contrast="-70000"/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3641"/>
          <a:stretch/>
        </p:blipFill>
        <p:spPr>
          <a:xfrm>
            <a:off x="10995202" y="717783"/>
            <a:ext cx="1084735" cy="5281235"/>
          </a:xfrm>
          <a:prstGeom prst="rect">
            <a:avLst/>
          </a:prstGeom>
        </p:spPr>
      </p:pic>
      <p:pic>
        <p:nvPicPr>
          <p:cNvPr id="5" name="Picture 4" descr="Axiom&amp;trade; Ovine Genotyping Array (50K)">
            <a:extLst>
              <a:ext uri="{FF2B5EF4-FFF2-40B4-BE49-F238E27FC236}">
                <a16:creationId xmlns:a16="http://schemas.microsoft.com/office/drawing/2014/main" id="{24CEF4F8-CB6E-347D-29A0-FF51916316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9" t="26484" r="7522" b="25122"/>
          <a:stretch/>
        </p:blipFill>
        <p:spPr bwMode="auto">
          <a:xfrm>
            <a:off x="2494237" y="2841559"/>
            <a:ext cx="3601763" cy="1862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54160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Eastern Oyster Breeding SNP Array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7C55F2A-7F74-4982-80F5-D95F5811B136}"/>
              </a:ext>
            </a:extLst>
          </p:cNvPr>
          <p:cNvGrpSpPr/>
          <p:nvPr/>
        </p:nvGrpSpPr>
        <p:grpSpPr>
          <a:xfrm>
            <a:off x="350240" y="1126313"/>
            <a:ext cx="4932552" cy="5292498"/>
            <a:chOff x="5953181" y="1125886"/>
            <a:chExt cx="4932552" cy="529249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AACEF85-1BA5-DADD-0464-26143F4AB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55001" y="1125886"/>
              <a:ext cx="4930732" cy="113976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1F9E9CF-BF86-E14D-5939-3558C34732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55001" y="3362974"/>
              <a:ext cx="4928912" cy="305541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1C2F221-6E0D-9B93-6DF3-EE89310FE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53181" y="2105012"/>
              <a:ext cx="4930732" cy="1379700"/>
            </a:xfrm>
            <a:prstGeom prst="rect">
              <a:avLst/>
            </a:prstGeom>
          </p:spPr>
        </p:pic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09112EA-DFD7-D267-F298-0F0F90036682}"/>
              </a:ext>
            </a:extLst>
          </p:cNvPr>
          <p:cNvGraphicFramePr>
            <a:graphicFrameLocks noGrp="1"/>
          </p:cNvGraphicFramePr>
          <p:nvPr/>
        </p:nvGraphicFramePr>
        <p:xfrm>
          <a:off x="5656729" y="3657899"/>
          <a:ext cx="6288741" cy="2760912"/>
        </p:xfrm>
        <a:graphic>
          <a:graphicData uri="http://schemas.openxmlformats.org/drawingml/2006/table">
            <a:tbl>
              <a:tblPr/>
              <a:tblGrid>
                <a:gridCol w="2096247">
                  <a:extLst>
                    <a:ext uri="{9D8B030D-6E8A-4147-A177-3AD203B41FA5}">
                      <a16:colId xmlns:a16="http://schemas.microsoft.com/office/drawing/2014/main" val="929694118"/>
                    </a:ext>
                  </a:extLst>
                </a:gridCol>
                <a:gridCol w="2096247">
                  <a:extLst>
                    <a:ext uri="{9D8B030D-6E8A-4147-A177-3AD203B41FA5}">
                      <a16:colId xmlns:a16="http://schemas.microsoft.com/office/drawing/2014/main" val="3312135400"/>
                    </a:ext>
                  </a:extLst>
                </a:gridCol>
                <a:gridCol w="2096247">
                  <a:extLst>
                    <a:ext uri="{9D8B030D-6E8A-4147-A177-3AD203B41FA5}">
                      <a16:colId xmlns:a16="http://schemas.microsoft.com/office/drawing/2014/main" val="1628617327"/>
                    </a:ext>
                  </a:extLst>
                </a:gridCol>
              </a:tblGrid>
              <a:tr h="344331"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Marker composition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0637" marR="50637" marT="50637" marB="50637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566K ~$50 per sample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0637" marR="50637" marT="50637" marB="50637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66K ~$25 per sample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0637" marR="50637" marT="50637" marB="50637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6478959"/>
                  </a:ext>
                </a:extLst>
              </a:tr>
              <a:tr h="344331"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</a:rPr>
                        <a:t>Oyster SNPs</a:t>
                      </a:r>
                    </a:p>
                  </a:txBody>
                  <a:tcPr marL="50637" marR="50637" marT="50637" marB="50637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566,262</a:t>
                      </a:r>
                    </a:p>
                  </a:txBody>
                  <a:tcPr marL="50637" marR="50637" marT="50637" marB="50637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65,893</a:t>
                      </a:r>
                    </a:p>
                  </a:txBody>
                  <a:tcPr marL="50637" marR="50637" marT="50637" marB="50637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592296"/>
                  </a:ext>
                </a:extLst>
              </a:tr>
              <a:tr h="344331"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</a:rPr>
                        <a:t>  Nuclear</a:t>
                      </a:r>
                    </a:p>
                  </a:txBody>
                  <a:tcPr marL="50637" marR="50637" marT="50637" marB="50637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</a:rPr>
                        <a:t>566,229</a:t>
                      </a:r>
                    </a:p>
                  </a:txBody>
                  <a:tcPr marL="50637" marR="50637" marT="50637" marB="50637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</a:rPr>
                        <a:t>65,862</a:t>
                      </a:r>
                    </a:p>
                  </a:txBody>
                  <a:tcPr marL="50637" marR="50637" marT="50637" marB="50637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8583575"/>
                  </a:ext>
                </a:extLst>
              </a:tr>
              <a:tr h="344331"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</a:rPr>
                        <a:t>    Genic</a:t>
                      </a:r>
                    </a:p>
                  </a:txBody>
                  <a:tcPr marL="50637" marR="50637" marT="50637" marB="50637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</a:rPr>
                        <a:t>47,426</a:t>
                      </a:r>
                    </a:p>
                  </a:txBody>
                  <a:tcPr marL="50637" marR="50637" marT="50637" marB="50637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</a:rPr>
                        <a:t>22,984</a:t>
                      </a:r>
                    </a:p>
                  </a:txBody>
                  <a:tcPr marL="50637" marR="50637" marT="50637" marB="50637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2153298"/>
                  </a:ext>
                </a:extLst>
              </a:tr>
              <a:tr h="344331"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</a:rPr>
                        <a:t>    Genomic</a:t>
                      </a:r>
                    </a:p>
                  </a:txBody>
                  <a:tcPr marL="50637" marR="50637" marT="50637" marB="50637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518,803</a:t>
                      </a:r>
                    </a:p>
                  </a:txBody>
                  <a:tcPr marL="50637" marR="50637" marT="50637" marB="50637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</a:rPr>
                        <a:t>42,878</a:t>
                      </a:r>
                    </a:p>
                  </a:txBody>
                  <a:tcPr marL="50637" marR="50637" marT="50637" marB="50637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6458508"/>
                  </a:ext>
                </a:extLst>
              </a:tr>
              <a:tr h="344331"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</a:rPr>
                        <a:t>  Mitochondrial</a:t>
                      </a:r>
                    </a:p>
                  </a:txBody>
                  <a:tcPr marL="50637" marR="50637" marT="50637" marB="50637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</a:rPr>
                        <a:t>33</a:t>
                      </a:r>
                    </a:p>
                  </a:txBody>
                  <a:tcPr marL="50637" marR="50637" marT="50637" marB="50637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</a:rPr>
                        <a:t>31</a:t>
                      </a:r>
                    </a:p>
                  </a:txBody>
                  <a:tcPr marL="50637" marR="50637" marT="50637" marB="50637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3125920"/>
                  </a:ext>
                </a:extLst>
              </a:tr>
              <a:tr h="344331"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</a:rPr>
                        <a:t>Pathogen markers</a:t>
                      </a:r>
                    </a:p>
                  </a:txBody>
                  <a:tcPr marL="50637" marR="50637" marT="50637" marB="50637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</a:rPr>
                        <a:t>756</a:t>
                      </a:r>
                    </a:p>
                  </a:txBody>
                  <a:tcPr marL="50637" marR="50637" marT="50637" marB="50637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</a:rPr>
                        <a:t>756</a:t>
                      </a:r>
                    </a:p>
                  </a:txBody>
                  <a:tcPr marL="50637" marR="50637" marT="50637" marB="50637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5638196"/>
                  </a:ext>
                </a:extLst>
              </a:tr>
              <a:tr h="344331"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</a:rPr>
                        <a:t>Total markers</a:t>
                      </a:r>
                    </a:p>
                  </a:txBody>
                  <a:tcPr marL="50637" marR="50637" marT="50637" marB="50637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</a:rPr>
                        <a:t>567,018</a:t>
                      </a:r>
                    </a:p>
                  </a:txBody>
                  <a:tcPr marL="50637" marR="50637" marT="50637" marB="50637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66,649</a:t>
                      </a:r>
                    </a:p>
                  </a:txBody>
                  <a:tcPr marL="50637" marR="50637" marT="50637" marB="50637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2297751"/>
                  </a:ext>
                </a:extLst>
              </a:tr>
            </a:tbl>
          </a:graphicData>
        </a:graphic>
      </p:graphicFrame>
      <p:sp>
        <p:nvSpPr>
          <p:cNvPr id="7" name="Rectangle 1">
            <a:extLst>
              <a:ext uri="{FF2B5EF4-FFF2-40B4-BE49-F238E27FC236}">
                <a16:creationId xmlns:a16="http://schemas.microsoft.com/office/drawing/2014/main" id="{BC71D92F-5F6A-E5D2-B217-92A2EEF91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620963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6348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300" b="1" i="0" u="none" strike="noStrike" cap="none" normalizeH="0" baseline="0">
                <a:ln>
                  <a:noFill/>
                </a:ln>
                <a:solidFill>
                  <a:srgbClr val="004B83"/>
                </a:solidFill>
                <a:effectLst/>
                <a:latin typeface="-apple-system"/>
                <a:hlinkClick r:id="rId6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38B7DB-A41A-8A3C-3D6C-484D181F629D}"/>
              </a:ext>
            </a:extLst>
          </p:cNvPr>
          <p:cNvSpPr txBox="1"/>
          <p:nvPr/>
        </p:nvSpPr>
        <p:spPr>
          <a:xfrm>
            <a:off x="5419164" y="776569"/>
            <a:ext cx="652630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Sequenced 269 individuals to ~15X coverage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Initial filtering produced 10,628,193 biallelic SNPs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Final filtering- 3,661,861 biallelic SNPs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Included: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Known outliers loci ~43,000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Mitochondrial SNPs ~ 33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399 non-polymorphic loci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13 oyster pathogens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Only 2,691,166 SNPs were recommended for the array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3844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A2B43-F33A-E641-753B-F74338B7A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why have this workshop now?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D2B0901-39D4-0D34-EFD1-4924F9587754}"/>
              </a:ext>
            </a:extLst>
          </p:cNvPr>
          <p:cNvGrpSpPr/>
          <p:nvPr/>
        </p:nvGrpSpPr>
        <p:grpSpPr>
          <a:xfrm>
            <a:off x="-18964" y="5020919"/>
            <a:ext cx="12185904" cy="1194530"/>
            <a:chOff x="6095" y="4042046"/>
            <a:chExt cx="12185904" cy="119453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C20C86E-F12D-798E-2EF1-3AC79F7655CA}"/>
                </a:ext>
              </a:extLst>
            </p:cNvPr>
            <p:cNvGrpSpPr/>
            <p:nvPr/>
          </p:nvGrpSpPr>
          <p:grpSpPr>
            <a:xfrm>
              <a:off x="6095" y="4042046"/>
              <a:ext cx="12185904" cy="1194530"/>
              <a:chOff x="6095" y="4042046"/>
              <a:chExt cx="12185904" cy="1194530"/>
            </a:xfrm>
          </p:grpSpPr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2F8FD5ED-96A6-AE3C-5327-DBEEE70C23A4}"/>
                  </a:ext>
                </a:extLst>
              </p:cNvPr>
              <p:cNvSpPr/>
              <p:nvPr/>
            </p:nvSpPr>
            <p:spPr>
              <a:xfrm>
                <a:off x="6095" y="4042046"/>
                <a:ext cx="12185904" cy="1194530"/>
              </a:xfrm>
              <a:prstGeom prst="roundRect">
                <a:avLst>
                  <a:gd name="adj" fmla="val 10000"/>
                </a:avLst>
              </a:prstGeom>
              <a:solidFill>
                <a:schemeClr val="accent4">
                  <a:alpha val="50000"/>
                </a:schemeClr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FF184166-519F-E443-626F-851612952CC2}"/>
                  </a:ext>
                </a:extLst>
              </p:cNvPr>
              <p:cNvSpPr/>
              <p:nvPr/>
            </p:nvSpPr>
            <p:spPr>
              <a:xfrm>
                <a:off x="1051560" y="4042046"/>
                <a:ext cx="11121475" cy="1194530"/>
              </a:xfrm>
              <a:custGeom>
                <a:avLst/>
                <a:gdLst>
                  <a:gd name="connsiteX0" fmla="*/ 0 w 11121475"/>
                  <a:gd name="connsiteY0" fmla="*/ 0 h 1194530"/>
                  <a:gd name="connsiteX1" fmla="*/ 11121475 w 11121475"/>
                  <a:gd name="connsiteY1" fmla="*/ 0 h 1194530"/>
                  <a:gd name="connsiteX2" fmla="*/ 11121475 w 11121475"/>
                  <a:gd name="connsiteY2" fmla="*/ 1194530 h 1194530"/>
                  <a:gd name="connsiteX3" fmla="*/ 0 w 11121475"/>
                  <a:gd name="connsiteY3" fmla="*/ 1194530 h 1194530"/>
                  <a:gd name="connsiteX4" fmla="*/ 0 w 11121475"/>
                  <a:gd name="connsiteY4" fmla="*/ 0 h 1194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21475" h="1194530">
                    <a:moveTo>
                      <a:pt x="0" y="0"/>
                    </a:moveTo>
                    <a:lnTo>
                      <a:pt x="11121475" y="0"/>
                    </a:lnTo>
                    <a:lnTo>
                      <a:pt x="11121475" y="1194530"/>
                    </a:lnTo>
                    <a:lnTo>
                      <a:pt x="0" y="1194530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bg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126421" rIns="126421" bIns="126421" numCol="1" spcCol="1270" anchor="ctr" anchorCtr="0">
                <a:noAutofit/>
              </a:bodyPr>
              <a:lstStyle/>
              <a:p>
                <a:pPr marL="0" lvl="0" indent="0" algn="l" defTabSz="1066800">
                  <a:lnSpc>
                    <a:spcPct val="10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2400" b="1" kern="1200" dirty="0"/>
                  <a:t>DNA can be sampled from oysters non-destructively</a:t>
                </a:r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0EFB444-20B7-4AFC-B7A2-78941C2B19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1706" y="4307904"/>
              <a:ext cx="547937" cy="555497"/>
            </a:xfrm>
            <a:prstGeom prst="rect">
              <a:avLst/>
            </a:prstGeom>
            <a:blipFill dpi="0"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 l="-3907" t="-3687" r="1907" b="3687"/>
              </a:stretch>
            </a:blipFill>
          </p:spPr>
          <p:style>
            <a:lnRef idx="3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4484394-23D5-CC10-C39D-DA3A5E53189D}"/>
                </a:ext>
              </a:extLst>
            </p:cNvPr>
            <p:cNvSpPr/>
            <p:nvPr/>
          </p:nvSpPr>
          <p:spPr>
            <a:xfrm>
              <a:off x="221706" y="4307904"/>
              <a:ext cx="547937" cy="555497"/>
            </a:xfrm>
            <a:prstGeom prst="rect">
              <a:avLst/>
            </a:prstGeom>
            <a:noFill/>
            <a:ln w="22225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Graphic 11" descr="Cursor with solid fill">
              <a:extLst>
                <a:ext uri="{FF2B5EF4-FFF2-40B4-BE49-F238E27FC236}">
                  <a16:creationId xmlns:a16="http://schemas.microsoft.com/office/drawing/2014/main" id="{11F73B54-D89E-3B9B-CBE3-D8C0200B48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60373" y="4745872"/>
              <a:ext cx="414925" cy="414925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064105E-9402-6015-717D-8E08841331BD}"/>
              </a:ext>
            </a:extLst>
          </p:cNvPr>
          <p:cNvGrpSpPr/>
          <p:nvPr/>
        </p:nvGrpSpPr>
        <p:grpSpPr>
          <a:xfrm>
            <a:off x="-31442" y="1623288"/>
            <a:ext cx="12185904" cy="1203521"/>
            <a:chOff x="6095" y="2550869"/>
            <a:chExt cx="12185904" cy="1203521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CDBEF2BE-C000-D9E4-DFE1-45CB85804E2C}"/>
                </a:ext>
              </a:extLst>
            </p:cNvPr>
            <p:cNvSpPr/>
            <p:nvPr/>
          </p:nvSpPr>
          <p:spPr>
            <a:xfrm>
              <a:off x="6095" y="2559860"/>
              <a:ext cx="12185904" cy="1194530"/>
            </a:xfrm>
            <a:prstGeom prst="roundRect">
              <a:avLst>
                <a:gd name="adj" fmla="val 10000"/>
              </a:avLst>
            </a:prstGeom>
            <a:solidFill>
              <a:schemeClr val="accent5">
                <a:alpha val="50000"/>
              </a:schemeClr>
            </a:solidFill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E0FD2CE-2381-F9B9-29F7-5FC1E45464C5}"/>
                </a:ext>
              </a:extLst>
            </p:cNvPr>
            <p:cNvSpPr/>
            <p:nvPr/>
          </p:nvSpPr>
          <p:spPr>
            <a:xfrm>
              <a:off x="46641" y="2679924"/>
              <a:ext cx="1004770" cy="1018633"/>
            </a:xfrm>
            <a:prstGeom prst="rect">
              <a:avLst/>
            </a:prstGeom>
            <a:blipFill dpi="0"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 l="-3907" t="-3687" r="1907" b="3687"/>
              </a:stretch>
            </a:blipFill>
          </p:spPr>
          <p:style>
            <a:lnRef idx="3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21ACD7B8-3E7D-0E2C-D66C-96EDBA1D9CE1}"/>
                </a:ext>
              </a:extLst>
            </p:cNvPr>
            <p:cNvSpPr/>
            <p:nvPr/>
          </p:nvSpPr>
          <p:spPr>
            <a:xfrm>
              <a:off x="1051560" y="2550869"/>
              <a:ext cx="11127961" cy="1188909"/>
            </a:xfrm>
            <a:custGeom>
              <a:avLst/>
              <a:gdLst>
                <a:gd name="connsiteX0" fmla="*/ 0 w 11127961"/>
                <a:gd name="connsiteY0" fmla="*/ 0 h 1188909"/>
                <a:gd name="connsiteX1" fmla="*/ 11127961 w 11127961"/>
                <a:gd name="connsiteY1" fmla="*/ 0 h 1188909"/>
                <a:gd name="connsiteX2" fmla="*/ 11127961 w 11127961"/>
                <a:gd name="connsiteY2" fmla="*/ 1188909 h 1188909"/>
                <a:gd name="connsiteX3" fmla="*/ 0 w 11127961"/>
                <a:gd name="connsiteY3" fmla="*/ 1188909 h 1188909"/>
                <a:gd name="connsiteX4" fmla="*/ 0 w 11127961"/>
                <a:gd name="connsiteY4" fmla="*/ 0 h 1188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27961" h="1188909">
                  <a:moveTo>
                    <a:pt x="0" y="0"/>
                  </a:moveTo>
                  <a:lnTo>
                    <a:pt x="11127961" y="0"/>
                  </a:lnTo>
                  <a:lnTo>
                    <a:pt x="11127961" y="1188909"/>
                  </a:lnTo>
                  <a:lnTo>
                    <a:pt x="0" y="118890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bg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26247" rIns="0" bIns="126247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dirty="0"/>
                <a:t>The eastern oyster genome is an excellent and improved resource</a:t>
              </a:r>
              <a:endParaRPr lang="en-US" sz="2400" b="1" kern="1200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7D229AD-1CD6-EEF6-CCD7-DEF9D5E0D4C0}"/>
              </a:ext>
            </a:extLst>
          </p:cNvPr>
          <p:cNvGrpSpPr/>
          <p:nvPr/>
        </p:nvGrpSpPr>
        <p:grpSpPr>
          <a:xfrm>
            <a:off x="-18964" y="3326599"/>
            <a:ext cx="12185904" cy="1194530"/>
            <a:chOff x="6095" y="1055719"/>
            <a:chExt cx="12185904" cy="1194530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A4E1D636-26E7-C120-B7FA-37D370720D61}"/>
                </a:ext>
              </a:extLst>
            </p:cNvPr>
            <p:cNvSpPr/>
            <p:nvPr/>
          </p:nvSpPr>
          <p:spPr>
            <a:xfrm>
              <a:off x="6095" y="1055719"/>
              <a:ext cx="12185904" cy="1194530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alpha val="50000"/>
              </a:schemeClr>
            </a:solidFill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Rectangle 20" descr="DNA with solid fill">
              <a:extLst>
                <a:ext uri="{FF2B5EF4-FFF2-40B4-BE49-F238E27FC236}">
                  <a16:creationId xmlns:a16="http://schemas.microsoft.com/office/drawing/2014/main" id="{15F1AEFD-DE53-2C39-CB8C-7FF009A28024}"/>
                </a:ext>
              </a:extLst>
            </p:cNvPr>
            <p:cNvSpPr/>
            <p:nvPr/>
          </p:nvSpPr>
          <p:spPr>
            <a:xfrm>
              <a:off x="221706" y="1324489"/>
              <a:ext cx="656991" cy="656991"/>
            </a:xfrm>
            <a:prstGeom prst="rect">
              <a:avLst/>
            </a:pr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3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ED54BFF1-6CED-F74F-55D8-28B77E098219}"/>
                </a:ext>
              </a:extLst>
            </p:cNvPr>
            <p:cNvSpPr/>
            <p:nvPr/>
          </p:nvSpPr>
          <p:spPr>
            <a:xfrm>
              <a:off x="974610" y="1055719"/>
              <a:ext cx="11198425" cy="1194530"/>
            </a:xfrm>
            <a:custGeom>
              <a:avLst/>
              <a:gdLst>
                <a:gd name="connsiteX0" fmla="*/ 0 w 11121475"/>
                <a:gd name="connsiteY0" fmla="*/ 0 h 1194530"/>
                <a:gd name="connsiteX1" fmla="*/ 11121475 w 11121475"/>
                <a:gd name="connsiteY1" fmla="*/ 0 h 1194530"/>
                <a:gd name="connsiteX2" fmla="*/ 11121475 w 11121475"/>
                <a:gd name="connsiteY2" fmla="*/ 1194530 h 1194530"/>
                <a:gd name="connsiteX3" fmla="*/ 0 w 11121475"/>
                <a:gd name="connsiteY3" fmla="*/ 1194530 h 1194530"/>
                <a:gd name="connsiteX4" fmla="*/ 0 w 11121475"/>
                <a:gd name="connsiteY4" fmla="*/ 0 h 1194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21475" h="1194530">
                  <a:moveTo>
                    <a:pt x="0" y="0"/>
                  </a:moveTo>
                  <a:lnTo>
                    <a:pt x="11121475" y="0"/>
                  </a:lnTo>
                  <a:lnTo>
                    <a:pt x="11121475" y="1194530"/>
                  </a:lnTo>
                  <a:lnTo>
                    <a:pt x="0" y="119453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bg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26421" rIns="126421" bIns="126421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/>
                <a:t>The eastern oyster Breeding SNP Array is affordable and accessible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23639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A10CA-284C-3A96-0D4B-7CF4FEB32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0EFFCB-D6C5-C292-4D36-BC372718E5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70" y="962493"/>
            <a:ext cx="7839636" cy="5778965"/>
          </a:xfrm>
        </p:spPr>
        <p:txBody>
          <a:bodyPr>
            <a:normAutofit/>
          </a:bodyPr>
          <a:lstStyle/>
          <a:p>
            <a:r>
              <a:rPr lang="en-US" dirty="0"/>
              <a:t>Many thanks to the NACE/MAS organizers for helping to facilitate this workshop!</a:t>
            </a:r>
          </a:p>
          <a:p>
            <a:pPr lvl="1"/>
            <a:r>
              <a:rPr lang="en-US" dirty="0"/>
              <a:t>Emily Whitmore</a:t>
            </a:r>
          </a:p>
          <a:p>
            <a:pPr lvl="1"/>
            <a:r>
              <a:rPr lang="en-US" dirty="0"/>
              <a:t>Anne Langston</a:t>
            </a:r>
          </a:p>
          <a:p>
            <a:pPr lvl="1"/>
            <a:r>
              <a:rPr lang="en-US" dirty="0"/>
              <a:t>Christopher Davis</a:t>
            </a:r>
          </a:p>
          <a:p>
            <a:pPr lvl="1"/>
            <a:r>
              <a:rPr lang="en-US" dirty="0"/>
              <a:t>Lisa Wilke</a:t>
            </a:r>
          </a:p>
          <a:p>
            <a:r>
              <a:rPr lang="en-US" dirty="0"/>
              <a:t>Special thanks to RI Sea Grant for supporting this workshop and participants!</a:t>
            </a:r>
          </a:p>
          <a:p>
            <a:pPr lvl="1"/>
            <a:r>
              <a:rPr lang="en-US" dirty="0"/>
              <a:t>Thanks right, we can help cover some of your costs for attending this workshop!</a:t>
            </a:r>
          </a:p>
          <a:p>
            <a:pPr lvl="1"/>
            <a:r>
              <a:rPr lang="en-US" dirty="0"/>
              <a:t>Please fill out the google form below (QR code too)</a:t>
            </a:r>
          </a:p>
          <a:p>
            <a:pPr lvl="2"/>
            <a:r>
              <a:rPr lang="en-US" dirty="0">
                <a:hlinkClick r:id="rId2"/>
              </a:rPr>
              <a:t>https://forms.gle/f9RFDuhXF8ruozQ66</a:t>
            </a:r>
            <a:endParaRPr lang="en-US" dirty="0"/>
          </a:p>
          <a:p>
            <a:r>
              <a:rPr lang="en-US" dirty="0"/>
              <a:t>Thanks to all presenters!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761601-11E5-8E6C-6251-36D53FEE4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732" y="4469419"/>
            <a:ext cx="2475123" cy="19699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F68BD1-6CBE-663C-0584-8B3AC0EA8C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4791" y="962493"/>
            <a:ext cx="3281004" cy="314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142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686AA-EBC2-E826-B718-80AB694FD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Workshop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DB536C-9E9F-DFDD-6809-B8FA9A1A10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70" y="962493"/>
            <a:ext cx="12075460" cy="578514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Lightning talks- What can genomic data tell us?</a:t>
            </a:r>
          </a:p>
          <a:p>
            <a:pPr lvl="1"/>
            <a:r>
              <a:rPr lang="en-US" b="0" i="0" dirty="0">
                <a:solidFill>
                  <a:srgbClr val="E6EDF3"/>
                </a:solidFill>
                <a:effectLst/>
                <a:latin typeface="-apple-system"/>
              </a:rPr>
              <a:t>Understanding Oyster Population Connectivity and Adaptation in Narragansett Bay</a:t>
            </a:r>
          </a:p>
          <a:p>
            <a:pPr lvl="2"/>
            <a:r>
              <a:rPr lang="en-US" b="0" i="0" dirty="0">
                <a:solidFill>
                  <a:srgbClr val="E6EDF3"/>
                </a:solidFill>
                <a:effectLst/>
                <a:latin typeface="-apple-system"/>
              </a:rPr>
              <a:t>Amy Zyck</a:t>
            </a:r>
          </a:p>
          <a:p>
            <a:pPr lvl="1"/>
            <a:r>
              <a:rPr lang="en-US" b="0" i="0" dirty="0">
                <a:solidFill>
                  <a:srgbClr val="E6EDF3"/>
                </a:solidFill>
                <a:effectLst/>
                <a:latin typeface="-apple-system"/>
              </a:rPr>
              <a:t>Genomic and phenotypic variation in wild and selectively bred oysters</a:t>
            </a:r>
          </a:p>
          <a:p>
            <a:pPr lvl="2"/>
            <a:r>
              <a:rPr lang="en-US" dirty="0">
                <a:solidFill>
                  <a:srgbClr val="E6EDF3"/>
                </a:solidFill>
                <a:latin typeface="-apple-system"/>
              </a:rPr>
              <a:t>Angel </a:t>
            </a:r>
            <a:r>
              <a:rPr lang="en-US" b="0" i="0" dirty="0">
                <a:solidFill>
                  <a:srgbClr val="E6EDF3"/>
                </a:solidFill>
                <a:effectLst/>
                <a:latin typeface="-apple-system"/>
              </a:rPr>
              <a:t>Carrasquillo</a:t>
            </a:r>
          </a:p>
          <a:p>
            <a:pPr lvl="1"/>
            <a:r>
              <a:rPr lang="en-US" b="0" i="0" dirty="0">
                <a:solidFill>
                  <a:srgbClr val="E6EDF3"/>
                </a:solidFill>
                <a:effectLst/>
                <a:latin typeface="-apple-system"/>
              </a:rPr>
              <a:t>Do farm oysters contribute to ecosystem services? Assessing interbreeding between aquaculture strains and native stocks</a:t>
            </a:r>
            <a:endParaRPr lang="en-US" dirty="0">
              <a:solidFill>
                <a:srgbClr val="E6EDF3"/>
              </a:solidFill>
              <a:latin typeface="-apple-system"/>
            </a:endParaRPr>
          </a:p>
          <a:p>
            <a:pPr lvl="2"/>
            <a:r>
              <a:rPr lang="en-US" b="0" i="0" dirty="0" err="1">
                <a:solidFill>
                  <a:srgbClr val="E6EDF3"/>
                </a:solidFill>
                <a:effectLst/>
                <a:latin typeface="-apple-system"/>
              </a:rPr>
              <a:t>Yuqing</a:t>
            </a:r>
            <a:r>
              <a:rPr lang="en-US" b="0" i="0" dirty="0">
                <a:solidFill>
                  <a:srgbClr val="E6EDF3"/>
                </a:solidFill>
                <a:effectLst/>
                <a:latin typeface="-apple-system"/>
              </a:rPr>
              <a:t> Chen</a:t>
            </a:r>
          </a:p>
          <a:p>
            <a:pPr lvl="1"/>
            <a:r>
              <a:rPr lang="en-US" b="0" i="0" dirty="0">
                <a:solidFill>
                  <a:srgbClr val="E6EDF3"/>
                </a:solidFill>
                <a:effectLst/>
                <a:latin typeface="-apple-system"/>
              </a:rPr>
              <a:t>No oysters were harmed in the making of this: how to non-destructively sample oyster DNA</a:t>
            </a:r>
            <a:endParaRPr lang="en-US" dirty="0">
              <a:solidFill>
                <a:srgbClr val="E6EDF3"/>
              </a:solidFill>
              <a:latin typeface="-apple-system"/>
            </a:endParaRPr>
          </a:p>
          <a:p>
            <a:pPr lvl="2"/>
            <a:r>
              <a:rPr lang="en-US" dirty="0">
                <a:solidFill>
                  <a:srgbClr val="E6EDF3"/>
                </a:solidFill>
                <a:latin typeface="-apple-system"/>
              </a:rPr>
              <a:t>USDA- ARS</a:t>
            </a:r>
          </a:p>
          <a:p>
            <a:r>
              <a:rPr lang="en-US" b="0" i="0" dirty="0">
                <a:solidFill>
                  <a:srgbClr val="E6EDF3"/>
                </a:solidFill>
                <a:effectLst/>
                <a:latin typeface="-apple-system"/>
              </a:rPr>
              <a:t>Part 2: Hands-on workshop with the Eastern Oyster SNP Breeding Array</a:t>
            </a:r>
          </a:p>
          <a:p>
            <a:pPr lvl="1"/>
            <a:r>
              <a:rPr lang="en-US" b="0" i="0" dirty="0">
                <a:solidFill>
                  <a:srgbClr val="E6EDF3"/>
                </a:solidFill>
                <a:effectLst/>
                <a:latin typeface="-apple-system"/>
              </a:rPr>
              <a:t>From DNA to SNP and what is a SNP anyway?</a:t>
            </a:r>
            <a:endParaRPr lang="en-US" dirty="0">
              <a:solidFill>
                <a:srgbClr val="E6EDF3"/>
              </a:solidFill>
              <a:latin typeface="-apple-system"/>
            </a:endParaRPr>
          </a:p>
          <a:p>
            <a:pPr lvl="1"/>
            <a:r>
              <a:rPr lang="en-US" dirty="0">
                <a:solidFill>
                  <a:srgbClr val="E6EDF3"/>
                </a:solidFill>
                <a:latin typeface="-apple-system"/>
              </a:rPr>
              <a:t>Introduction to R</a:t>
            </a:r>
          </a:p>
          <a:p>
            <a:pPr lvl="1"/>
            <a:r>
              <a:rPr lang="en-US" dirty="0">
                <a:solidFill>
                  <a:srgbClr val="E6EDF3"/>
                </a:solidFill>
                <a:latin typeface="-apple-system"/>
              </a:rPr>
              <a:t>Calculating Genetic Diversity</a:t>
            </a:r>
          </a:p>
          <a:p>
            <a:pPr lvl="1"/>
            <a:r>
              <a:rPr lang="en-US" b="0" i="0" dirty="0">
                <a:solidFill>
                  <a:srgbClr val="E6EDF3"/>
                </a:solidFill>
                <a:effectLst/>
                <a:latin typeface="-apple-system"/>
              </a:rPr>
              <a:t>Principal Component Analysis and </a:t>
            </a:r>
            <a:r>
              <a:rPr lang="en-US" b="0" i="0" dirty="0" err="1">
                <a:solidFill>
                  <a:srgbClr val="E6EDF3"/>
                </a:solidFill>
                <a:effectLst/>
                <a:latin typeface="-apple-system"/>
              </a:rPr>
              <a:t>Discrimininant</a:t>
            </a:r>
            <a:r>
              <a:rPr lang="en-US" b="0" i="0" dirty="0">
                <a:solidFill>
                  <a:srgbClr val="E6EDF3"/>
                </a:solidFill>
                <a:effectLst/>
                <a:latin typeface="-apple-system"/>
              </a:rPr>
              <a:t> Analysis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498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A2B43-F33A-E641-753B-F74338B7A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why have this workshop now?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D2B0901-39D4-0D34-EFD1-4924F9587754}"/>
              </a:ext>
            </a:extLst>
          </p:cNvPr>
          <p:cNvGrpSpPr/>
          <p:nvPr/>
        </p:nvGrpSpPr>
        <p:grpSpPr>
          <a:xfrm>
            <a:off x="-18964" y="5020919"/>
            <a:ext cx="12185904" cy="1194530"/>
            <a:chOff x="6095" y="4042046"/>
            <a:chExt cx="12185904" cy="119453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C20C86E-F12D-798E-2EF1-3AC79F7655CA}"/>
                </a:ext>
              </a:extLst>
            </p:cNvPr>
            <p:cNvGrpSpPr/>
            <p:nvPr/>
          </p:nvGrpSpPr>
          <p:grpSpPr>
            <a:xfrm>
              <a:off x="6095" y="4042046"/>
              <a:ext cx="12185904" cy="1194530"/>
              <a:chOff x="6095" y="4042046"/>
              <a:chExt cx="12185904" cy="1194530"/>
            </a:xfrm>
          </p:grpSpPr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2F8FD5ED-96A6-AE3C-5327-DBEEE70C23A4}"/>
                  </a:ext>
                </a:extLst>
              </p:cNvPr>
              <p:cNvSpPr/>
              <p:nvPr/>
            </p:nvSpPr>
            <p:spPr>
              <a:xfrm>
                <a:off x="6095" y="4042046"/>
                <a:ext cx="12185904" cy="1194530"/>
              </a:xfrm>
              <a:prstGeom prst="roundRect">
                <a:avLst>
                  <a:gd name="adj" fmla="val 10000"/>
                </a:avLst>
              </a:prstGeom>
              <a:solidFill>
                <a:schemeClr val="accent4">
                  <a:alpha val="50000"/>
                </a:schemeClr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FF184166-519F-E443-626F-851612952CC2}"/>
                  </a:ext>
                </a:extLst>
              </p:cNvPr>
              <p:cNvSpPr/>
              <p:nvPr/>
            </p:nvSpPr>
            <p:spPr>
              <a:xfrm>
                <a:off x="1051560" y="4042046"/>
                <a:ext cx="11121475" cy="1194530"/>
              </a:xfrm>
              <a:custGeom>
                <a:avLst/>
                <a:gdLst>
                  <a:gd name="connsiteX0" fmla="*/ 0 w 11121475"/>
                  <a:gd name="connsiteY0" fmla="*/ 0 h 1194530"/>
                  <a:gd name="connsiteX1" fmla="*/ 11121475 w 11121475"/>
                  <a:gd name="connsiteY1" fmla="*/ 0 h 1194530"/>
                  <a:gd name="connsiteX2" fmla="*/ 11121475 w 11121475"/>
                  <a:gd name="connsiteY2" fmla="*/ 1194530 h 1194530"/>
                  <a:gd name="connsiteX3" fmla="*/ 0 w 11121475"/>
                  <a:gd name="connsiteY3" fmla="*/ 1194530 h 1194530"/>
                  <a:gd name="connsiteX4" fmla="*/ 0 w 11121475"/>
                  <a:gd name="connsiteY4" fmla="*/ 0 h 1194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21475" h="1194530">
                    <a:moveTo>
                      <a:pt x="0" y="0"/>
                    </a:moveTo>
                    <a:lnTo>
                      <a:pt x="11121475" y="0"/>
                    </a:lnTo>
                    <a:lnTo>
                      <a:pt x="11121475" y="1194530"/>
                    </a:lnTo>
                    <a:lnTo>
                      <a:pt x="0" y="1194530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bg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126421" rIns="126421" bIns="126421" numCol="1" spcCol="1270" anchor="ctr" anchorCtr="0">
                <a:noAutofit/>
              </a:bodyPr>
              <a:lstStyle/>
              <a:p>
                <a:pPr marL="0" lvl="0" indent="0" algn="l" defTabSz="1066800">
                  <a:lnSpc>
                    <a:spcPct val="10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2400" b="1" kern="1200" dirty="0"/>
                  <a:t>DNA can be sampled from oysters non-destructively</a:t>
                </a:r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0EFB444-20B7-4AFC-B7A2-78941C2B19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1706" y="4307904"/>
              <a:ext cx="547937" cy="555497"/>
            </a:xfrm>
            <a:prstGeom prst="rect">
              <a:avLst/>
            </a:prstGeom>
            <a:blipFill dpi="0"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 l="-3907" t="-3687" r="1907" b="3687"/>
              </a:stretch>
            </a:blipFill>
          </p:spPr>
          <p:style>
            <a:lnRef idx="3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4484394-23D5-CC10-C39D-DA3A5E53189D}"/>
                </a:ext>
              </a:extLst>
            </p:cNvPr>
            <p:cNvSpPr/>
            <p:nvPr/>
          </p:nvSpPr>
          <p:spPr>
            <a:xfrm>
              <a:off x="221706" y="4307904"/>
              <a:ext cx="547937" cy="555497"/>
            </a:xfrm>
            <a:prstGeom prst="rect">
              <a:avLst/>
            </a:prstGeom>
            <a:noFill/>
            <a:ln w="22225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Graphic 11" descr="Cursor with solid fill">
              <a:extLst>
                <a:ext uri="{FF2B5EF4-FFF2-40B4-BE49-F238E27FC236}">
                  <a16:creationId xmlns:a16="http://schemas.microsoft.com/office/drawing/2014/main" id="{11F73B54-D89E-3B9B-CBE3-D8C0200B48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60373" y="4745872"/>
              <a:ext cx="414925" cy="414925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064105E-9402-6015-717D-8E08841331BD}"/>
              </a:ext>
            </a:extLst>
          </p:cNvPr>
          <p:cNvGrpSpPr/>
          <p:nvPr/>
        </p:nvGrpSpPr>
        <p:grpSpPr>
          <a:xfrm>
            <a:off x="-31442" y="1623288"/>
            <a:ext cx="12185904" cy="1203521"/>
            <a:chOff x="6095" y="2550869"/>
            <a:chExt cx="12185904" cy="1203521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CDBEF2BE-C000-D9E4-DFE1-45CB85804E2C}"/>
                </a:ext>
              </a:extLst>
            </p:cNvPr>
            <p:cNvSpPr/>
            <p:nvPr/>
          </p:nvSpPr>
          <p:spPr>
            <a:xfrm>
              <a:off x="6095" y="2559860"/>
              <a:ext cx="12185904" cy="1194530"/>
            </a:xfrm>
            <a:prstGeom prst="roundRect">
              <a:avLst>
                <a:gd name="adj" fmla="val 10000"/>
              </a:avLst>
            </a:prstGeom>
            <a:solidFill>
              <a:schemeClr val="accent5">
                <a:alpha val="50000"/>
              </a:schemeClr>
            </a:solidFill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E0FD2CE-2381-F9B9-29F7-5FC1E45464C5}"/>
                </a:ext>
              </a:extLst>
            </p:cNvPr>
            <p:cNvSpPr/>
            <p:nvPr/>
          </p:nvSpPr>
          <p:spPr>
            <a:xfrm>
              <a:off x="46641" y="2679924"/>
              <a:ext cx="1004770" cy="1018633"/>
            </a:xfrm>
            <a:prstGeom prst="rect">
              <a:avLst/>
            </a:prstGeom>
            <a:blipFill dpi="0"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 l="-3907" t="-3687" r="1907" b="3687"/>
              </a:stretch>
            </a:blipFill>
          </p:spPr>
          <p:style>
            <a:lnRef idx="3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21ACD7B8-3E7D-0E2C-D66C-96EDBA1D9CE1}"/>
                </a:ext>
              </a:extLst>
            </p:cNvPr>
            <p:cNvSpPr/>
            <p:nvPr/>
          </p:nvSpPr>
          <p:spPr>
            <a:xfrm>
              <a:off x="1051560" y="2550869"/>
              <a:ext cx="11127961" cy="1188909"/>
            </a:xfrm>
            <a:custGeom>
              <a:avLst/>
              <a:gdLst>
                <a:gd name="connsiteX0" fmla="*/ 0 w 11127961"/>
                <a:gd name="connsiteY0" fmla="*/ 0 h 1188909"/>
                <a:gd name="connsiteX1" fmla="*/ 11127961 w 11127961"/>
                <a:gd name="connsiteY1" fmla="*/ 0 h 1188909"/>
                <a:gd name="connsiteX2" fmla="*/ 11127961 w 11127961"/>
                <a:gd name="connsiteY2" fmla="*/ 1188909 h 1188909"/>
                <a:gd name="connsiteX3" fmla="*/ 0 w 11127961"/>
                <a:gd name="connsiteY3" fmla="*/ 1188909 h 1188909"/>
                <a:gd name="connsiteX4" fmla="*/ 0 w 11127961"/>
                <a:gd name="connsiteY4" fmla="*/ 0 h 1188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27961" h="1188909">
                  <a:moveTo>
                    <a:pt x="0" y="0"/>
                  </a:moveTo>
                  <a:lnTo>
                    <a:pt x="11127961" y="0"/>
                  </a:lnTo>
                  <a:lnTo>
                    <a:pt x="11127961" y="1188909"/>
                  </a:lnTo>
                  <a:lnTo>
                    <a:pt x="0" y="118890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bg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26247" rIns="0" bIns="126247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dirty="0"/>
                <a:t>The eastern oyster genome is an excellent and improved resource</a:t>
              </a:r>
              <a:endParaRPr lang="en-US" sz="2400" b="1" kern="1200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7D229AD-1CD6-EEF6-CCD7-DEF9D5E0D4C0}"/>
              </a:ext>
            </a:extLst>
          </p:cNvPr>
          <p:cNvGrpSpPr/>
          <p:nvPr/>
        </p:nvGrpSpPr>
        <p:grpSpPr>
          <a:xfrm>
            <a:off x="-18964" y="3326599"/>
            <a:ext cx="12185904" cy="1194530"/>
            <a:chOff x="6095" y="1055719"/>
            <a:chExt cx="12185904" cy="1194530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A4E1D636-26E7-C120-B7FA-37D370720D61}"/>
                </a:ext>
              </a:extLst>
            </p:cNvPr>
            <p:cNvSpPr/>
            <p:nvPr/>
          </p:nvSpPr>
          <p:spPr>
            <a:xfrm>
              <a:off x="6095" y="1055719"/>
              <a:ext cx="12185904" cy="1194530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alpha val="50000"/>
              </a:schemeClr>
            </a:solidFill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Rectangle 20" descr="DNA with solid fill">
              <a:extLst>
                <a:ext uri="{FF2B5EF4-FFF2-40B4-BE49-F238E27FC236}">
                  <a16:creationId xmlns:a16="http://schemas.microsoft.com/office/drawing/2014/main" id="{15F1AEFD-DE53-2C39-CB8C-7FF009A28024}"/>
                </a:ext>
              </a:extLst>
            </p:cNvPr>
            <p:cNvSpPr/>
            <p:nvPr/>
          </p:nvSpPr>
          <p:spPr>
            <a:xfrm>
              <a:off x="221706" y="1324489"/>
              <a:ext cx="656991" cy="656991"/>
            </a:xfrm>
            <a:prstGeom prst="rect">
              <a:avLst/>
            </a:pr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3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ED54BFF1-6CED-F74F-55D8-28B77E098219}"/>
                </a:ext>
              </a:extLst>
            </p:cNvPr>
            <p:cNvSpPr/>
            <p:nvPr/>
          </p:nvSpPr>
          <p:spPr>
            <a:xfrm>
              <a:off x="974610" y="1055719"/>
              <a:ext cx="11198425" cy="1194530"/>
            </a:xfrm>
            <a:custGeom>
              <a:avLst/>
              <a:gdLst>
                <a:gd name="connsiteX0" fmla="*/ 0 w 11121475"/>
                <a:gd name="connsiteY0" fmla="*/ 0 h 1194530"/>
                <a:gd name="connsiteX1" fmla="*/ 11121475 w 11121475"/>
                <a:gd name="connsiteY1" fmla="*/ 0 h 1194530"/>
                <a:gd name="connsiteX2" fmla="*/ 11121475 w 11121475"/>
                <a:gd name="connsiteY2" fmla="*/ 1194530 h 1194530"/>
                <a:gd name="connsiteX3" fmla="*/ 0 w 11121475"/>
                <a:gd name="connsiteY3" fmla="*/ 1194530 h 1194530"/>
                <a:gd name="connsiteX4" fmla="*/ 0 w 11121475"/>
                <a:gd name="connsiteY4" fmla="*/ 0 h 1194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21475" h="1194530">
                  <a:moveTo>
                    <a:pt x="0" y="0"/>
                  </a:moveTo>
                  <a:lnTo>
                    <a:pt x="11121475" y="0"/>
                  </a:lnTo>
                  <a:lnTo>
                    <a:pt x="11121475" y="1194530"/>
                  </a:lnTo>
                  <a:lnTo>
                    <a:pt x="0" y="119453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bg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26421" rIns="126421" bIns="126421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/>
                <a:t>The eastern oyster Breeding SNP Array is affordable and accessible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703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A2B43-F33A-E641-753B-F74338B7A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why have this workshop now?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064105E-9402-6015-717D-8E08841331BD}"/>
              </a:ext>
            </a:extLst>
          </p:cNvPr>
          <p:cNvGrpSpPr/>
          <p:nvPr/>
        </p:nvGrpSpPr>
        <p:grpSpPr>
          <a:xfrm>
            <a:off x="-31442" y="1623288"/>
            <a:ext cx="12185904" cy="1203521"/>
            <a:chOff x="6095" y="2550869"/>
            <a:chExt cx="12185904" cy="1203521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CDBEF2BE-C000-D9E4-DFE1-45CB85804E2C}"/>
                </a:ext>
              </a:extLst>
            </p:cNvPr>
            <p:cNvSpPr/>
            <p:nvPr/>
          </p:nvSpPr>
          <p:spPr>
            <a:xfrm>
              <a:off x="6095" y="2559860"/>
              <a:ext cx="12185904" cy="1194530"/>
            </a:xfrm>
            <a:prstGeom prst="roundRect">
              <a:avLst>
                <a:gd name="adj" fmla="val 10000"/>
              </a:avLst>
            </a:prstGeom>
            <a:solidFill>
              <a:schemeClr val="accent5">
                <a:alpha val="50000"/>
              </a:schemeClr>
            </a:solidFill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E0FD2CE-2381-F9B9-29F7-5FC1E45464C5}"/>
                </a:ext>
              </a:extLst>
            </p:cNvPr>
            <p:cNvSpPr/>
            <p:nvPr/>
          </p:nvSpPr>
          <p:spPr>
            <a:xfrm>
              <a:off x="46641" y="2679924"/>
              <a:ext cx="1004770" cy="1018633"/>
            </a:xfrm>
            <a:prstGeom prst="rect">
              <a:avLst/>
            </a:prstGeom>
            <a:blipFill dpi="0"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 l="-3907" t="-3687" r="1907" b="3687"/>
              </a:stretch>
            </a:blipFill>
          </p:spPr>
          <p:style>
            <a:lnRef idx="3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21ACD7B8-3E7D-0E2C-D66C-96EDBA1D9CE1}"/>
                </a:ext>
              </a:extLst>
            </p:cNvPr>
            <p:cNvSpPr/>
            <p:nvPr/>
          </p:nvSpPr>
          <p:spPr>
            <a:xfrm>
              <a:off x="1051560" y="2550869"/>
              <a:ext cx="11127961" cy="1188909"/>
            </a:xfrm>
            <a:custGeom>
              <a:avLst/>
              <a:gdLst>
                <a:gd name="connsiteX0" fmla="*/ 0 w 11127961"/>
                <a:gd name="connsiteY0" fmla="*/ 0 h 1188909"/>
                <a:gd name="connsiteX1" fmla="*/ 11127961 w 11127961"/>
                <a:gd name="connsiteY1" fmla="*/ 0 h 1188909"/>
                <a:gd name="connsiteX2" fmla="*/ 11127961 w 11127961"/>
                <a:gd name="connsiteY2" fmla="*/ 1188909 h 1188909"/>
                <a:gd name="connsiteX3" fmla="*/ 0 w 11127961"/>
                <a:gd name="connsiteY3" fmla="*/ 1188909 h 1188909"/>
                <a:gd name="connsiteX4" fmla="*/ 0 w 11127961"/>
                <a:gd name="connsiteY4" fmla="*/ 0 h 1188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27961" h="1188909">
                  <a:moveTo>
                    <a:pt x="0" y="0"/>
                  </a:moveTo>
                  <a:lnTo>
                    <a:pt x="11127961" y="0"/>
                  </a:lnTo>
                  <a:lnTo>
                    <a:pt x="11127961" y="1188909"/>
                  </a:lnTo>
                  <a:lnTo>
                    <a:pt x="0" y="118890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bg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26247" rIns="0" bIns="126247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dirty="0"/>
                <a:t>The eastern oyster genome is an excellent and improved resource</a:t>
              </a:r>
              <a:endParaRPr lang="en-US" sz="2400" b="1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44318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lum bright="70000" contrast="-70000"/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689" y="714951"/>
            <a:ext cx="1084735" cy="6115223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6838269-E5FA-3E48-7546-F87C29A95D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335" y="1234218"/>
            <a:ext cx="5681195" cy="5076685"/>
          </a:xfrm>
        </p:spPr>
        <p:txBody>
          <a:bodyPr/>
          <a:lstStyle/>
          <a:p>
            <a:r>
              <a:rPr lang="en-US" dirty="0"/>
              <a:t>First chromosome level assembly published on NCBI in 2017 by group led my Marta Gomez-</a:t>
            </a:r>
            <a:r>
              <a:rPr lang="en-US" dirty="0" err="1"/>
              <a:t>Chiarri</a:t>
            </a:r>
            <a:r>
              <a:rPr lang="en-US" dirty="0"/>
              <a:t> and Dina </a:t>
            </a:r>
            <a:r>
              <a:rPr lang="en-US" dirty="0" err="1"/>
              <a:t>Proestou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5DD5E679-CBAA-3382-3878-1F9EC0C25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eastern oyster genome</a:t>
            </a:r>
          </a:p>
        </p:txBody>
      </p:sp>
      <p:pic>
        <p:nvPicPr>
          <p:cNvPr id="12" name="Content Placeholder 4" descr="G-nome-project.jpg">
            <a:extLst>
              <a:ext uri="{FF2B5EF4-FFF2-40B4-BE49-F238E27FC236}">
                <a16:creationId xmlns:a16="http://schemas.microsoft.com/office/drawing/2014/main" id="{A32169C6-4954-B157-0163-328364CE41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27" b="-184"/>
          <a:stretch/>
        </p:blipFill>
        <p:spPr>
          <a:xfrm>
            <a:off x="6550961" y="1234219"/>
            <a:ext cx="4038600" cy="50766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B1FB8A-7702-C92C-5C12-7C24636B09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lum bright="70000" contrast="-70000"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95202" y="717784"/>
            <a:ext cx="1084735" cy="86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5339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lum bright="70000" contrast="-70000"/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689" y="714951"/>
            <a:ext cx="1084735" cy="6115223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6838269-E5FA-3E48-7546-F87C29A95D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335" y="1234218"/>
            <a:ext cx="5676708" cy="507668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First chromosome level assembly published on NCBI in 2017 by group led by Marta Gomez-</a:t>
            </a:r>
            <a:r>
              <a:rPr lang="en-US" dirty="0" err="1"/>
              <a:t>Chiarri</a:t>
            </a:r>
            <a:r>
              <a:rPr lang="en-US" dirty="0"/>
              <a:t> and Dina </a:t>
            </a:r>
            <a:r>
              <a:rPr lang="en-US" dirty="0" err="1"/>
              <a:t>Proestou</a:t>
            </a:r>
            <a:endParaRPr lang="en-US" dirty="0"/>
          </a:p>
          <a:p>
            <a:endParaRPr lang="en-US" dirty="0"/>
          </a:p>
          <a:p>
            <a:r>
              <a:rPr lang="en-US" dirty="0"/>
              <a:t>Developed a protocol to mask haplotigs within an existing genome</a:t>
            </a:r>
          </a:p>
          <a:p>
            <a:pPr lvl="1"/>
            <a:r>
              <a:rPr lang="en-US" dirty="0"/>
              <a:t>Relies upon the purge_haplotigs</a:t>
            </a:r>
            <a:r>
              <a:rPr lang="en-US" baseline="30000" dirty="0"/>
              <a:t>1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Fully open and reproducible</a:t>
            </a:r>
          </a:p>
          <a:p>
            <a:pPr lvl="2"/>
            <a:r>
              <a:rPr lang="en-US" dirty="0"/>
              <a:t>Open Science Framework</a:t>
            </a:r>
          </a:p>
          <a:p>
            <a:pPr lvl="2"/>
            <a:r>
              <a:rPr lang="en-US" dirty="0" err="1"/>
              <a:t>Github</a:t>
            </a:r>
            <a:r>
              <a:rPr lang="en-US" dirty="0"/>
              <a:t> </a:t>
            </a:r>
            <a:r>
              <a:rPr lang="en-US" dirty="0" err="1"/>
              <a:t>Rmarkdown</a:t>
            </a:r>
            <a:r>
              <a:rPr lang="en-US" dirty="0"/>
              <a:t> Protocol</a:t>
            </a:r>
          </a:p>
          <a:p>
            <a:pPr lvl="1"/>
            <a:r>
              <a:rPr lang="en-US" spc="-50" dirty="0"/>
              <a:t>Published in </a:t>
            </a:r>
            <a:r>
              <a:rPr lang="en-US" b="1" i="1" spc="-50" dirty="0"/>
              <a:t>Mol Eco Res</a:t>
            </a:r>
          </a:p>
          <a:p>
            <a:pPr lvl="1"/>
            <a:r>
              <a:rPr lang="en-US" b="1" i="1" dirty="0" err="1"/>
              <a:t>BioRxiv</a:t>
            </a:r>
            <a:r>
              <a:rPr lang="en-US" dirty="0"/>
              <a:t>. DOI: 10.1101/2022.08.29.505626 </a:t>
            </a:r>
          </a:p>
          <a:p>
            <a:pPr lvl="1"/>
            <a:endParaRPr lang="en-US" i="1" spc="-50" dirty="0"/>
          </a:p>
          <a:p>
            <a:pPr marL="1371600" lvl="3" indent="0">
              <a:buNone/>
            </a:pPr>
            <a:r>
              <a:rPr lang="en-US" dirty="0"/>
              <a:t> 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5DD5E679-CBAA-3382-3878-1F9EC0C25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eastern oyster genome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ECB0F1-9727-DE7F-9905-FA2687EBC67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1530" y="1299416"/>
            <a:ext cx="5215108" cy="48967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598B0F-100A-3BB5-8EC0-6D78D91CA101}"/>
              </a:ext>
            </a:extLst>
          </p:cNvPr>
          <p:cNvSpPr txBox="1"/>
          <p:nvPr/>
        </p:nvSpPr>
        <p:spPr>
          <a:xfrm>
            <a:off x="4972595" y="6568564"/>
            <a:ext cx="74980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i="0" dirty="0">
                <a:solidFill>
                  <a:schemeClr val="bg1"/>
                </a:solidFill>
                <a:effectLst/>
                <a:latin typeface="-apple-system"/>
              </a:rPr>
              <a:t>Roach, M.J., Schmidt, S.A. &amp;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-apple-system"/>
              </a:rPr>
              <a:t>Borneman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-apple-system"/>
              </a:rPr>
              <a:t>,. </a:t>
            </a:r>
            <a:r>
              <a:rPr lang="en-US" sz="1100" b="0" i="1" dirty="0">
                <a:solidFill>
                  <a:schemeClr val="bg1"/>
                </a:solidFill>
                <a:effectLst/>
                <a:latin typeface="-apple-system"/>
              </a:rPr>
              <a:t>BMC Bioinformatics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-apple-system"/>
              </a:rPr>
              <a:t> </a:t>
            </a:r>
            <a:r>
              <a:rPr lang="en-US" sz="1100" b="1" i="0" dirty="0">
                <a:solidFill>
                  <a:schemeClr val="bg1"/>
                </a:solidFill>
                <a:effectLst/>
                <a:latin typeface="-apple-system"/>
              </a:rPr>
              <a:t>19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-apple-system"/>
              </a:rPr>
              <a:t>, 460 (2018). https://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-apple-system"/>
              </a:rPr>
              <a:t>doi.org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-apple-system"/>
              </a:rPr>
              <a:t>/10.1186/s12859-018-2485-7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5" name="screen cap.mov">
            <a:hlinkClick r:id="" action="ppaction://media"/>
            <a:extLst>
              <a:ext uri="{FF2B5EF4-FFF2-40B4-BE49-F238E27FC236}">
                <a16:creationId xmlns:a16="http://schemas.microsoft.com/office/drawing/2014/main" id="{3C671FFB-C71D-B913-6CC7-0453516BD5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723"/>
          <a:stretch/>
        </p:blipFill>
        <p:spPr>
          <a:xfrm>
            <a:off x="5608320" y="1259296"/>
            <a:ext cx="5371020" cy="4976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D20415-6C33-39D0-5656-881C3DB8882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lum bright="70000" contrast="-70000"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95202" y="717784"/>
            <a:ext cx="1084735" cy="14427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0AC33A-8C6D-6EE1-4269-A5431B323749}"/>
              </a:ext>
            </a:extLst>
          </p:cNvPr>
          <p:cNvSpPr txBox="1"/>
          <p:nvPr/>
        </p:nvSpPr>
        <p:spPr>
          <a:xfrm>
            <a:off x="180357" y="5774581"/>
            <a:ext cx="5520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/>
                </a:solidFill>
              </a:rPr>
              <a:t>The assembly has been greatly improved!</a:t>
            </a:r>
          </a:p>
        </p:txBody>
      </p:sp>
    </p:spTree>
    <p:extLst>
      <p:ext uri="{BB962C8B-B14F-4D97-AF65-F5344CB8AC3E}">
        <p14:creationId xmlns:p14="http://schemas.microsoft.com/office/powerpoint/2010/main" val="1435521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8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A2B43-F33A-E641-753B-F74338B7A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why have this workshop now?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064105E-9402-6015-717D-8E08841331BD}"/>
              </a:ext>
            </a:extLst>
          </p:cNvPr>
          <p:cNvGrpSpPr/>
          <p:nvPr/>
        </p:nvGrpSpPr>
        <p:grpSpPr>
          <a:xfrm>
            <a:off x="-31442" y="1623288"/>
            <a:ext cx="12185904" cy="1203521"/>
            <a:chOff x="6095" y="2550869"/>
            <a:chExt cx="12185904" cy="1203521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CDBEF2BE-C000-D9E4-DFE1-45CB85804E2C}"/>
                </a:ext>
              </a:extLst>
            </p:cNvPr>
            <p:cNvSpPr/>
            <p:nvPr/>
          </p:nvSpPr>
          <p:spPr>
            <a:xfrm>
              <a:off x="6095" y="2559860"/>
              <a:ext cx="12185904" cy="1194530"/>
            </a:xfrm>
            <a:prstGeom prst="roundRect">
              <a:avLst>
                <a:gd name="adj" fmla="val 10000"/>
              </a:avLst>
            </a:prstGeom>
            <a:solidFill>
              <a:schemeClr val="accent5">
                <a:alpha val="50000"/>
              </a:schemeClr>
            </a:solidFill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E0FD2CE-2381-F9B9-29F7-5FC1E45464C5}"/>
                </a:ext>
              </a:extLst>
            </p:cNvPr>
            <p:cNvSpPr/>
            <p:nvPr/>
          </p:nvSpPr>
          <p:spPr>
            <a:xfrm>
              <a:off x="46641" y="2679924"/>
              <a:ext cx="1004770" cy="1018633"/>
            </a:xfrm>
            <a:prstGeom prst="rect">
              <a:avLst/>
            </a:prstGeom>
            <a:blipFill dpi="0"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 l="-3907" t="-3687" r="1907" b="3687"/>
              </a:stretch>
            </a:blipFill>
          </p:spPr>
          <p:style>
            <a:lnRef idx="3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21ACD7B8-3E7D-0E2C-D66C-96EDBA1D9CE1}"/>
                </a:ext>
              </a:extLst>
            </p:cNvPr>
            <p:cNvSpPr/>
            <p:nvPr/>
          </p:nvSpPr>
          <p:spPr>
            <a:xfrm>
              <a:off x="1051560" y="2550869"/>
              <a:ext cx="11127961" cy="1188909"/>
            </a:xfrm>
            <a:custGeom>
              <a:avLst/>
              <a:gdLst>
                <a:gd name="connsiteX0" fmla="*/ 0 w 11127961"/>
                <a:gd name="connsiteY0" fmla="*/ 0 h 1188909"/>
                <a:gd name="connsiteX1" fmla="*/ 11127961 w 11127961"/>
                <a:gd name="connsiteY1" fmla="*/ 0 h 1188909"/>
                <a:gd name="connsiteX2" fmla="*/ 11127961 w 11127961"/>
                <a:gd name="connsiteY2" fmla="*/ 1188909 h 1188909"/>
                <a:gd name="connsiteX3" fmla="*/ 0 w 11127961"/>
                <a:gd name="connsiteY3" fmla="*/ 1188909 h 1188909"/>
                <a:gd name="connsiteX4" fmla="*/ 0 w 11127961"/>
                <a:gd name="connsiteY4" fmla="*/ 0 h 1188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27961" h="1188909">
                  <a:moveTo>
                    <a:pt x="0" y="0"/>
                  </a:moveTo>
                  <a:lnTo>
                    <a:pt x="11127961" y="0"/>
                  </a:lnTo>
                  <a:lnTo>
                    <a:pt x="11127961" y="1188909"/>
                  </a:lnTo>
                  <a:lnTo>
                    <a:pt x="0" y="118890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bg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26247" rIns="0" bIns="126247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dirty="0"/>
                <a:t>The eastern oyster genome is an excellent and improved resource</a:t>
              </a:r>
              <a:endParaRPr lang="en-US" sz="2400" b="1" kern="1200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7D229AD-1CD6-EEF6-CCD7-DEF9D5E0D4C0}"/>
              </a:ext>
            </a:extLst>
          </p:cNvPr>
          <p:cNvGrpSpPr/>
          <p:nvPr/>
        </p:nvGrpSpPr>
        <p:grpSpPr>
          <a:xfrm>
            <a:off x="-18964" y="3326599"/>
            <a:ext cx="12185904" cy="1194530"/>
            <a:chOff x="6095" y="1055719"/>
            <a:chExt cx="12185904" cy="1194530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A4E1D636-26E7-C120-B7FA-37D370720D61}"/>
                </a:ext>
              </a:extLst>
            </p:cNvPr>
            <p:cNvSpPr/>
            <p:nvPr/>
          </p:nvSpPr>
          <p:spPr>
            <a:xfrm>
              <a:off x="6095" y="1055719"/>
              <a:ext cx="12185904" cy="1194530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alpha val="50000"/>
              </a:schemeClr>
            </a:solidFill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Rectangle 20" descr="DNA with solid fill">
              <a:extLst>
                <a:ext uri="{FF2B5EF4-FFF2-40B4-BE49-F238E27FC236}">
                  <a16:creationId xmlns:a16="http://schemas.microsoft.com/office/drawing/2014/main" id="{15F1AEFD-DE53-2C39-CB8C-7FF009A28024}"/>
                </a:ext>
              </a:extLst>
            </p:cNvPr>
            <p:cNvSpPr/>
            <p:nvPr/>
          </p:nvSpPr>
          <p:spPr>
            <a:xfrm>
              <a:off x="221706" y="1324489"/>
              <a:ext cx="656991" cy="656991"/>
            </a:xfrm>
            <a:prstGeom prst="rect">
              <a:avLst/>
            </a:pr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3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ED54BFF1-6CED-F74F-55D8-28B77E098219}"/>
                </a:ext>
              </a:extLst>
            </p:cNvPr>
            <p:cNvSpPr/>
            <p:nvPr/>
          </p:nvSpPr>
          <p:spPr>
            <a:xfrm>
              <a:off x="974610" y="1055719"/>
              <a:ext cx="11198425" cy="1194530"/>
            </a:xfrm>
            <a:custGeom>
              <a:avLst/>
              <a:gdLst>
                <a:gd name="connsiteX0" fmla="*/ 0 w 11121475"/>
                <a:gd name="connsiteY0" fmla="*/ 0 h 1194530"/>
                <a:gd name="connsiteX1" fmla="*/ 11121475 w 11121475"/>
                <a:gd name="connsiteY1" fmla="*/ 0 h 1194530"/>
                <a:gd name="connsiteX2" fmla="*/ 11121475 w 11121475"/>
                <a:gd name="connsiteY2" fmla="*/ 1194530 h 1194530"/>
                <a:gd name="connsiteX3" fmla="*/ 0 w 11121475"/>
                <a:gd name="connsiteY3" fmla="*/ 1194530 h 1194530"/>
                <a:gd name="connsiteX4" fmla="*/ 0 w 11121475"/>
                <a:gd name="connsiteY4" fmla="*/ 0 h 1194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21475" h="1194530">
                  <a:moveTo>
                    <a:pt x="0" y="0"/>
                  </a:moveTo>
                  <a:lnTo>
                    <a:pt x="11121475" y="0"/>
                  </a:lnTo>
                  <a:lnTo>
                    <a:pt x="11121475" y="1194530"/>
                  </a:lnTo>
                  <a:lnTo>
                    <a:pt x="0" y="119453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bg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26421" rIns="126421" bIns="126421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/>
                <a:t>The eastern oyster Breeding SNP Array is affordable and accessible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7869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276538" y="2983734"/>
            <a:ext cx="1065002" cy="1247884"/>
            <a:chOff x="398038" y="720762"/>
            <a:chExt cx="1065002" cy="1247884"/>
          </a:xfrm>
        </p:grpSpPr>
        <p:sp>
          <p:nvSpPr>
            <p:cNvPr id="71" name="Rounded Rectangle 70"/>
            <p:cNvSpPr/>
            <p:nvPr/>
          </p:nvSpPr>
          <p:spPr>
            <a:xfrm>
              <a:off x="398038" y="831406"/>
              <a:ext cx="1065002" cy="1137240"/>
            </a:xfrm>
            <a:prstGeom prst="roundRect">
              <a:avLst/>
            </a:prstGeom>
            <a:ln w="25400">
              <a:solidFill>
                <a:schemeClr val="bg1">
                  <a:lumMod val="65000"/>
                </a:schemeClr>
              </a:solidFill>
              <a:headEnd type="none"/>
              <a:tailEnd type="triangle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0824" y="720762"/>
              <a:ext cx="256045" cy="1027703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2517" y="886174"/>
              <a:ext cx="256045" cy="1027703"/>
            </a:xfrm>
            <a:prstGeom prst="rect">
              <a:avLst/>
            </a:prstGeom>
          </p:spPr>
        </p:pic>
        <p:pic>
          <p:nvPicPr>
            <p:cNvPr id="74" name="Picture 73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8561" y="720762"/>
              <a:ext cx="256045" cy="1027703"/>
            </a:xfrm>
            <a:prstGeom prst="rect">
              <a:avLst/>
            </a:prstGeom>
          </p:spPr>
        </p:pic>
      </p:grpSp>
      <p:cxnSp>
        <p:nvCxnSpPr>
          <p:cNvPr id="6" name="Straight Arrow Connector 5"/>
          <p:cNvCxnSpPr/>
          <p:nvPr/>
        </p:nvCxnSpPr>
        <p:spPr>
          <a:xfrm>
            <a:off x="2484326" y="3662997"/>
            <a:ext cx="548572" cy="3982"/>
          </a:xfrm>
          <a:prstGeom prst="straightConnector1">
            <a:avLst/>
          </a:prstGeom>
          <a:ln w="66675">
            <a:gradFill>
              <a:gsLst>
                <a:gs pos="0">
                  <a:schemeClr val="bg1">
                    <a:lumMod val="8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3175684" y="3093383"/>
            <a:ext cx="1029798" cy="1137240"/>
            <a:chOff x="2520226" y="831406"/>
            <a:chExt cx="1029798" cy="1137240"/>
          </a:xfrm>
        </p:grpSpPr>
        <p:sp>
          <p:nvSpPr>
            <p:cNvPr id="65" name="Rounded Rectangle 64"/>
            <p:cNvSpPr/>
            <p:nvPr/>
          </p:nvSpPr>
          <p:spPr>
            <a:xfrm>
              <a:off x="2520226" y="831406"/>
              <a:ext cx="1029798" cy="1137240"/>
            </a:xfrm>
            <a:prstGeom prst="roundRect">
              <a:avLst/>
            </a:prstGeom>
            <a:ln w="25400">
              <a:solidFill>
                <a:schemeClr val="bg1">
                  <a:lumMod val="65000"/>
                </a:schemeClr>
              </a:solidFill>
              <a:headEnd type="none"/>
              <a:tailEnd type="triangle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Rounded Rectangle 65"/>
            <p:cNvSpPr/>
            <p:nvPr/>
          </p:nvSpPr>
          <p:spPr>
            <a:xfrm>
              <a:off x="3052727" y="1136462"/>
              <a:ext cx="376518" cy="57115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12700" cmpd="sng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2614741" y="1394517"/>
              <a:ext cx="432477" cy="313097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19050" cmpd="sng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Rounded Rectangle 67"/>
            <p:cNvSpPr/>
            <p:nvPr/>
          </p:nvSpPr>
          <p:spPr>
            <a:xfrm>
              <a:off x="2648880" y="1141970"/>
              <a:ext cx="376518" cy="231658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 w="9525" cmpd="sng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Rounded Rectangle 68"/>
            <p:cNvSpPr/>
            <p:nvPr/>
          </p:nvSpPr>
          <p:spPr>
            <a:xfrm>
              <a:off x="3078400" y="1136462"/>
              <a:ext cx="45719" cy="571152"/>
            </a:xfrm>
            <a:prstGeom prst="roundRect">
              <a:avLst/>
            </a:prstGeom>
            <a:solidFill>
              <a:schemeClr val="tx1"/>
            </a:solidFill>
            <a:ln w="12700" cmpd="sng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Rounded Rectangle 69"/>
            <p:cNvSpPr/>
            <p:nvPr/>
          </p:nvSpPr>
          <p:spPr>
            <a:xfrm>
              <a:off x="2611570" y="1542361"/>
              <a:ext cx="432477" cy="163864"/>
            </a:xfrm>
            <a:prstGeom prst="roundRect">
              <a:avLst/>
            </a:prstGeom>
            <a:solidFill>
              <a:schemeClr val="tx1"/>
            </a:solidFill>
            <a:ln w="19050" cmpd="sng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5035308" y="3093383"/>
            <a:ext cx="1029798" cy="1137240"/>
          </a:xfrm>
          <a:prstGeom prst="roundRect">
            <a:avLst/>
          </a:prstGeom>
          <a:ln w="25400">
            <a:solidFill>
              <a:schemeClr val="bg1">
                <a:lumMod val="65000"/>
              </a:schemeClr>
            </a:solidFill>
            <a:headEnd type="none"/>
            <a:tailEnd type="triangle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224135" y="3276471"/>
            <a:ext cx="454759" cy="61200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mpd="sng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279142" y="3322164"/>
            <a:ext cx="454759" cy="61200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mpd="sng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327512" y="3369926"/>
            <a:ext cx="454759" cy="61200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mpd="sng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375882" y="3422918"/>
            <a:ext cx="454759" cy="61200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mpd="sng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321154" y="3567703"/>
            <a:ext cx="6131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FASTQ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347666" y="3654503"/>
            <a:ext cx="548572" cy="3982"/>
          </a:xfrm>
          <a:prstGeom prst="straightConnector1">
            <a:avLst/>
          </a:prstGeom>
          <a:ln w="66675">
            <a:gradFill>
              <a:gsLst>
                <a:gs pos="0">
                  <a:schemeClr val="bg1">
                    <a:lumMod val="8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204176" y="3635605"/>
            <a:ext cx="548572" cy="3982"/>
          </a:xfrm>
          <a:prstGeom prst="straightConnector1">
            <a:avLst/>
          </a:prstGeom>
          <a:ln w="66675">
            <a:gradFill>
              <a:gsLst>
                <a:gs pos="0">
                  <a:schemeClr val="bg1">
                    <a:lumMod val="8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Genomics Workflow</a:t>
            </a: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3">
            <a:lum bright="70000" contrast="-70000"/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689" y="714951"/>
            <a:ext cx="1084735" cy="6115223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3">
            <a:lum bright="70000" contrast="-70000"/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890"/>
          <a:stretch/>
        </p:blipFill>
        <p:spPr>
          <a:xfrm>
            <a:off x="10995202" y="717784"/>
            <a:ext cx="1084735" cy="8017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8905" y="2516758"/>
            <a:ext cx="3640784" cy="227549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6891818" y="3078884"/>
            <a:ext cx="1029798" cy="1150710"/>
            <a:chOff x="6711506" y="839948"/>
            <a:chExt cx="1029798" cy="1150710"/>
          </a:xfrm>
        </p:grpSpPr>
        <p:sp>
          <p:nvSpPr>
            <p:cNvPr id="29" name="Rounded Rectangle 28"/>
            <p:cNvSpPr/>
            <p:nvPr/>
          </p:nvSpPr>
          <p:spPr>
            <a:xfrm>
              <a:off x="6711506" y="853418"/>
              <a:ext cx="1029798" cy="1137240"/>
            </a:xfrm>
            <a:prstGeom prst="roundRect">
              <a:avLst/>
            </a:prstGeom>
            <a:ln w="25400">
              <a:solidFill>
                <a:schemeClr val="bg1">
                  <a:lumMod val="65000"/>
                </a:schemeClr>
              </a:solidFill>
              <a:headEnd type="none"/>
              <a:tailEnd type="triangle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L-Shape 29"/>
            <p:cNvSpPr/>
            <p:nvPr/>
          </p:nvSpPr>
          <p:spPr>
            <a:xfrm rot="5400000" flipH="1" flipV="1">
              <a:off x="6838290" y="1117878"/>
              <a:ext cx="243707" cy="337050"/>
            </a:xfrm>
            <a:prstGeom prst="corner">
              <a:avLst>
                <a:gd name="adj1" fmla="val 16120"/>
                <a:gd name="adj2" fmla="val 16110"/>
              </a:avLst>
            </a:prstGeom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1" name="L-Shape 30"/>
            <p:cNvSpPr/>
            <p:nvPr/>
          </p:nvSpPr>
          <p:spPr>
            <a:xfrm rot="5400000" flipH="1" flipV="1">
              <a:off x="6954528" y="1247290"/>
              <a:ext cx="243707" cy="337049"/>
            </a:xfrm>
            <a:prstGeom prst="corner">
              <a:avLst>
                <a:gd name="adj1" fmla="val 16120"/>
                <a:gd name="adj2" fmla="val 16110"/>
              </a:avLst>
            </a:prstGeom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2" name="L-Shape 31"/>
            <p:cNvSpPr/>
            <p:nvPr/>
          </p:nvSpPr>
          <p:spPr>
            <a:xfrm rot="5400000" flipH="1" flipV="1">
              <a:off x="7085098" y="1357336"/>
              <a:ext cx="243707" cy="337049"/>
            </a:xfrm>
            <a:prstGeom prst="corner">
              <a:avLst>
                <a:gd name="adj1" fmla="val 16120"/>
                <a:gd name="adj2" fmla="val 16110"/>
              </a:avLst>
            </a:prstGeom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3" name="L-Shape 32"/>
            <p:cNvSpPr/>
            <p:nvPr/>
          </p:nvSpPr>
          <p:spPr>
            <a:xfrm rot="5400000" flipH="1" flipV="1">
              <a:off x="7213820" y="1490034"/>
              <a:ext cx="243707" cy="337049"/>
            </a:xfrm>
            <a:prstGeom prst="corner">
              <a:avLst>
                <a:gd name="adj1" fmla="val 16120"/>
                <a:gd name="adj2" fmla="val 16110"/>
              </a:avLst>
            </a:prstGeom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4" name="L-Shape 33"/>
            <p:cNvSpPr/>
            <p:nvPr/>
          </p:nvSpPr>
          <p:spPr>
            <a:xfrm rot="5400000" flipH="1" flipV="1">
              <a:off x="7348310" y="1616249"/>
              <a:ext cx="243705" cy="337049"/>
            </a:xfrm>
            <a:prstGeom prst="corner">
              <a:avLst>
                <a:gd name="adj1" fmla="val 16120"/>
                <a:gd name="adj2" fmla="val 16110"/>
              </a:avLst>
            </a:pr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722488" y="839948"/>
              <a:ext cx="10188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dDocent</a:t>
              </a:r>
            </a:p>
          </p:txBody>
        </p:sp>
      </p:grpSp>
      <p:cxnSp>
        <p:nvCxnSpPr>
          <p:cNvPr id="36" name="Straight Arrow Connector 35"/>
          <p:cNvCxnSpPr/>
          <p:nvPr/>
        </p:nvCxnSpPr>
        <p:spPr>
          <a:xfrm>
            <a:off x="8060686" y="3638961"/>
            <a:ext cx="548572" cy="3982"/>
          </a:xfrm>
          <a:prstGeom prst="straightConnector1">
            <a:avLst/>
          </a:prstGeom>
          <a:ln w="66675">
            <a:gradFill>
              <a:gsLst>
                <a:gs pos="0">
                  <a:schemeClr val="bg1">
                    <a:lumMod val="8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ounded Rectangle 36"/>
          <p:cNvSpPr/>
          <p:nvPr/>
        </p:nvSpPr>
        <p:spPr>
          <a:xfrm>
            <a:off x="8748075" y="3092354"/>
            <a:ext cx="1029798" cy="1137240"/>
          </a:xfrm>
          <a:prstGeom prst="roundRect">
            <a:avLst/>
          </a:prstGeom>
          <a:ln w="25400">
            <a:solidFill>
              <a:schemeClr val="bg1">
                <a:lumMod val="65000"/>
              </a:schemeClr>
            </a:solidFill>
            <a:headEnd type="none"/>
            <a:tailEnd type="triangle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8954565" y="3221049"/>
            <a:ext cx="616818" cy="87984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mpd="sng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8753566" y="3162677"/>
            <a:ext cx="1018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SNPs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8980999" y="3551816"/>
            <a:ext cx="112438" cy="22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1" name="Group 40"/>
          <p:cNvGrpSpPr/>
          <p:nvPr/>
        </p:nvGrpSpPr>
        <p:grpSpPr>
          <a:xfrm>
            <a:off x="9133598" y="3529528"/>
            <a:ext cx="93344" cy="45719"/>
            <a:chOff x="8290023" y="1266556"/>
            <a:chExt cx="93344" cy="45719"/>
          </a:xfrm>
        </p:grpSpPr>
        <p:sp>
          <p:nvSpPr>
            <p:cNvPr id="42" name="Rectangle 41"/>
            <p:cNvSpPr/>
            <p:nvPr/>
          </p:nvSpPr>
          <p:spPr>
            <a:xfrm>
              <a:off x="8290023" y="1266556"/>
              <a:ext cx="45719" cy="45719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8337648" y="1266556"/>
              <a:ext cx="45719" cy="45719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9405233" y="3529528"/>
            <a:ext cx="93344" cy="45719"/>
            <a:chOff x="8442423" y="1418956"/>
            <a:chExt cx="93344" cy="45719"/>
          </a:xfrm>
          <a:solidFill>
            <a:schemeClr val="accent3"/>
          </a:solidFill>
        </p:grpSpPr>
        <p:sp>
          <p:nvSpPr>
            <p:cNvPr id="45" name="Rectangle 44"/>
            <p:cNvSpPr/>
            <p:nvPr/>
          </p:nvSpPr>
          <p:spPr>
            <a:xfrm>
              <a:off x="8442423" y="1418956"/>
              <a:ext cx="45719" cy="45719"/>
            </a:xfrm>
            <a:prstGeom prst="rect">
              <a:avLst/>
            </a:prstGeom>
            <a:grpFill/>
            <a:ln w="3175" cmpd="sng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8490048" y="1418956"/>
              <a:ext cx="45719" cy="45719"/>
            </a:xfrm>
            <a:prstGeom prst="rect">
              <a:avLst/>
            </a:prstGeom>
            <a:grpFill/>
            <a:ln w="3175" cmpd="sng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7" name="Rectangle 46"/>
          <p:cNvSpPr/>
          <p:nvPr/>
        </p:nvSpPr>
        <p:spPr>
          <a:xfrm>
            <a:off x="9271462" y="3529528"/>
            <a:ext cx="45719" cy="45719"/>
          </a:xfrm>
          <a:prstGeom prst="rect">
            <a:avLst/>
          </a:prstGeom>
          <a:solidFill>
            <a:schemeClr val="accent2"/>
          </a:solidFill>
          <a:ln w="3175" cmpd="sng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47"/>
          <p:cNvSpPr/>
          <p:nvPr/>
        </p:nvSpPr>
        <p:spPr>
          <a:xfrm>
            <a:off x="9319087" y="3529528"/>
            <a:ext cx="45719" cy="45719"/>
          </a:xfrm>
          <a:prstGeom prst="rect">
            <a:avLst/>
          </a:prstGeom>
          <a:solidFill>
            <a:schemeClr val="accent3"/>
          </a:solidFill>
          <a:ln w="3175" cmpd="sng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9" name="Straight Connector 48"/>
          <p:cNvCxnSpPr/>
          <p:nvPr/>
        </p:nvCxnSpPr>
        <p:spPr>
          <a:xfrm>
            <a:off x="8980999" y="3689499"/>
            <a:ext cx="112438" cy="22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0" name="Group 49"/>
          <p:cNvGrpSpPr/>
          <p:nvPr/>
        </p:nvGrpSpPr>
        <p:grpSpPr>
          <a:xfrm>
            <a:off x="9271462" y="3667784"/>
            <a:ext cx="93344" cy="45719"/>
            <a:chOff x="8290023" y="1266556"/>
            <a:chExt cx="93344" cy="45719"/>
          </a:xfrm>
        </p:grpSpPr>
        <p:sp>
          <p:nvSpPr>
            <p:cNvPr id="51" name="Rectangle 50"/>
            <p:cNvSpPr/>
            <p:nvPr/>
          </p:nvSpPr>
          <p:spPr>
            <a:xfrm>
              <a:off x="8290023" y="1266556"/>
              <a:ext cx="45719" cy="45719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8337648" y="1266556"/>
              <a:ext cx="45719" cy="45719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9405233" y="3667211"/>
            <a:ext cx="93344" cy="45719"/>
            <a:chOff x="8442423" y="1418956"/>
            <a:chExt cx="93344" cy="45719"/>
          </a:xfrm>
          <a:solidFill>
            <a:schemeClr val="accent3"/>
          </a:solidFill>
        </p:grpSpPr>
        <p:sp>
          <p:nvSpPr>
            <p:cNvPr id="54" name="Rectangle 53"/>
            <p:cNvSpPr/>
            <p:nvPr/>
          </p:nvSpPr>
          <p:spPr>
            <a:xfrm>
              <a:off x="8442423" y="1418956"/>
              <a:ext cx="45719" cy="45719"/>
            </a:xfrm>
            <a:prstGeom prst="rect">
              <a:avLst/>
            </a:prstGeom>
            <a:grpFill/>
            <a:ln w="3175" cmpd="sng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8490048" y="1418956"/>
              <a:ext cx="45719" cy="45719"/>
            </a:xfrm>
            <a:prstGeom prst="rect">
              <a:avLst/>
            </a:prstGeom>
            <a:grpFill/>
            <a:ln w="3175" cmpd="sng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9133598" y="3667211"/>
            <a:ext cx="93344" cy="45719"/>
            <a:chOff x="8392962" y="1404239"/>
            <a:chExt cx="93344" cy="45719"/>
          </a:xfrm>
        </p:grpSpPr>
        <p:sp>
          <p:nvSpPr>
            <p:cNvPr id="57" name="Rectangle 56"/>
            <p:cNvSpPr/>
            <p:nvPr/>
          </p:nvSpPr>
          <p:spPr>
            <a:xfrm>
              <a:off x="8392962" y="1404239"/>
              <a:ext cx="45719" cy="45719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8440587" y="1404239"/>
              <a:ext cx="45719" cy="45719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59" name="Straight Connector 58"/>
          <p:cNvCxnSpPr/>
          <p:nvPr/>
        </p:nvCxnSpPr>
        <p:spPr>
          <a:xfrm>
            <a:off x="8980999" y="3831653"/>
            <a:ext cx="112438" cy="22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0" name="Group 59"/>
          <p:cNvGrpSpPr/>
          <p:nvPr/>
        </p:nvGrpSpPr>
        <p:grpSpPr>
          <a:xfrm>
            <a:off x="9405233" y="3809365"/>
            <a:ext cx="93344" cy="45719"/>
            <a:chOff x="8290023" y="1266556"/>
            <a:chExt cx="93344" cy="45719"/>
          </a:xfrm>
        </p:grpSpPr>
        <p:sp>
          <p:nvSpPr>
            <p:cNvPr id="61" name="Rectangle 60"/>
            <p:cNvSpPr/>
            <p:nvPr/>
          </p:nvSpPr>
          <p:spPr>
            <a:xfrm>
              <a:off x="8290023" y="1266556"/>
              <a:ext cx="45719" cy="45719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8337648" y="1266556"/>
              <a:ext cx="45719" cy="45719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9133598" y="3809365"/>
            <a:ext cx="93344" cy="45719"/>
            <a:chOff x="8442423" y="1418956"/>
            <a:chExt cx="93344" cy="45719"/>
          </a:xfrm>
          <a:solidFill>
            <a:schemeClr val="accent3"/>
          </a:solidFill>
        </p:grpSpPr>
        <p:sp>
          <p:nvSpPr>
            <p:cNvPr id="64" name="Rectangle 63"/>
            <p:cNvSpPr/>
            <p:nvPr/>
          </p:nvSpPr>
          <p:spPr>
            <a:xfrm>
              <a:off x="8442423" y="1418956"/>
              <a:ext cx="45719" cy="45719"/>
            </a:xfrm>
            <a:prstGeom prst="rect">
              <a:avLst/>
            </a:prstGeom>
            <a:grpFill/>
            <a:ln w="3175" cmpd="sng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8490048" y="1418956"/>
              <a:ext cx="45719" cy="45719"/>
            </a:xfrm>
            <a:prstGeom prst="rect">
              <a:avLst/>
            </a:prstGeom>
            <a:grpFill/>
            <a:ln w="3175" cmpd="sng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9" name="Rectangle 78"/>
          <p:cNvSpPr/>
          <p:nvPr/>
        </p:nvSpPr>
        <p:spPr>
          <a:xfrm>
            <a:off x="9271462" y="3809365"/>
            <a:ext cx="45719" cy="45719"/>
          </a:xfrm>
          <a:prstGeom prst="rect">
            <a:avLst/>
          </a:prstGeom>
          <a:solidFill>
            <a:schemeClr val="accent2"/>
          </a:solidFill>
          <a:ln w="3175" cmpd="sng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Rectangle 79"/>
          <p:cNvSpPr/>
          <p:nvPr/>
        </p:nvSpPr>
        <p:spPr>
          <a:xfrm>
            <a:off x="9319087" y="3809365"/>
            <a:ext cx="45719" cy="45719"/>
          </a:xfrm>
          <a:prstGeom prst="rect">
            <a:avLst/>
          </a:prstGeom>
          <a:solidFill>
            <a:schemeClr val="accent3"/>
          </a:solidFill>
          <a:ln w="3175" cmpd="sng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1" name="Straight Connector 80"/>
          <p:cNvCxnSpPr/>
          <p:nvPr/>
        </p:nvCxnSpPr>
        <p:spPr>
          <a:xfrm>
            <a:off x="8980999" y="3970499"/>
            <a:ext cx="112438" cy="22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2" name="Group 81"/>
          <p:cNvGrpSpPr/>
          <p:nvPr/>
        </p:nvGrpSpPr>
        <p:grpSpPr>
          <a:xfrm>
            <a:off x="9133598" y="3948211"/>
            <a:ext cx="93344" cy="45719"/>
            <a:chOff x="8290023" y="1266556"/>
            <a:chExt cx="93344" cy="45719"/>
          </a:xfrm>
        </p:grpSpPr>
        <p:sp>
          <p:nvSpPr>
            <p:cNvPr id="83" name="Rectangle 82"/>
            <p:cNvSpPr/>
            <p:nvPr/>
          </p:nvSpPr>
          <p:spPr>
            <a:xfrm>
              <a:off x="8290023" y="1266556"/>
              <a:ext cx="45719" cy="45719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8337648" y="1266556"/>
              <a:ext cx="45719" cy="45719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9405233" y="3948211"/>
            <a:ext cx="93344" cy="45719"/>
            <a:chOff x="8442423" y="1418956"/>
            <a:chExt cx="93344" cy="45719"/>
          </a:xfrm>
          <a:solidFill>
            <a:schemeClr val="accent3"/>
          </a:solidFill>
        </p:grpSpPr>
        <p:sp>
          <p:nvSpPr>
            <p:cNvPr id="86" name="Rectangle 85"/>
            <p:cNvSpPr/>
            <p:nvPr/>
          </p:nvSpPr>
          <p:spPr>
            <a:xfrm>
              <a:off x="8442423" y="1418956"/>
              <a:ext cx="45719" cy="45719"/>
            </a:xfrm>
            <a:prstGeom prst="rect">
              <a:avLst/>
            </a:prstGeom>
            <a:grpFill/>
            <a:ln w="3175" cmpd="sng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8490048" y="1418956"/>
              <a:ext cx="45719" cy="45719"/>
            </a:xfrm>
            <a:prstGeom prst="rect">
              <a:avLst/>
            </a:prstGeom>
            <a:grpFill/>
            <a:ln w="3175" cmpd="sng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8" name="Rectangle 87"/>
          <p:cNvSpPr/>
          <p:nvPr/>
        </p:nvSpPr>
        <p:spPr>
          <a:xfrm>
            <a:off x="9271462" y="3948211"/>
            <a:ext cx="45719" cy="45719"/>
          </a:xfrm>
          <a:prstGeom prst="rect">
            <a:avLst/>
          </a:prstGeom>
          <a:solidFill>
            <a:schemeClr val="accent2"/>
          </a:solidFill>
          <a:ln w="3175" cmpd="sng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Rectangle 88"/>
          <p:cNvSpPr/>
          <p:nvPr/>
        </p:nvSpPr>
        <p:spPr>
          <a:xfrm>
            <a:off x="9319087" y="3948211"/>
            <a:ext cx="45719" cy="45719"/>
          </a:xfrm>
          <a:prstGeom prst="rect">
            <a:avLst/>
          </a:prstGeom>
          <a:solidFill>
            <a:schemeClr val="accent3"/>
          </a:solidFill>
          <a:ln w="3175" cmpd="sng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BFE4F5-6DBC-D0D2-52B0-84EDBB3168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70000" contrast="-70000"/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9854"/>
          <a:stretch/>
        </p:blipFill>
        <p:spPr>
          <a:xfrm>
            <a:off x="10995202" y="717783"/>
            <a:ext cx="1084735" cy="42896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E4E921-4C64-F2DB-7FA0-0A851C672C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70000" contrast="-70000"/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9854"/>
          <a:stretch/>
        </p:blipFill>
        <p:spPr>
          <a:xfrm>
            <a:off x="11147602" y="870183"/>
            <a:ext cx="1084735" cy="428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2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37" grpId="0" animBg="1"/>
      <p:bldP spid="38" grpId="0" animBg="1"/>
      <p:bldP spid="39" grpId="0"/>
      <p:bldP spid="47" grpId="0" animBg="1"/>
      <p:bldP spid="48" grpId="0" animBg="1"/>
      <p:bldP spid="79" grpId="0" animBg="1"/>
      <p:bldP spid="80" grpId="0" animBg="1"/>
      <p:bldP spid="88" grpId="0" animBg="1"/>
      <p:bldP spid="8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54728</TotalTime>
  <Words>540</Words>
  <Application>Microsoft Macintosh PowerPoint</Application>
  <PresentationFormat>Widescreen</PresentationFormat>
  <Paragraphs>106</Paragraphs>
  <Slides>12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-apple-system</vt:lpstr>
      <vt:lpstr>Arial</vt:lpstr>
      <vt:lpstr>Calibri</vt:lpstr>
      <vt:lpstr>Calibri Light</vt:lpstr>
      <vt:lpstr>Cambria</vt:lpstr>
      <vt:lpstr>Office Theme</vt:lpstr>
      <vt:lpstr>PowerPoint Presentation</vt:lpstr>
      <vt:lpstr>Acknowledgements</vt:lpstr>
      <vt:lpstr>Today’s Workshop</vt:lpstr>
      <vt:lpstr>So why have this workshop now?</vt:lpstr>
      <vt:lpstr>So why have this workshop now?</vt:lpstr>
      <vt:lpstr>The eastern oyster genome</vt:lpstr>
      <vt:lpstr>The eastern oyster genome</vt:lpstr>
      <vt:lpstr>So why have this workshop now?</vt:lpstr>
      <vt:lpstr>Genomics Workflow</vt:lpstr>
      <vt:lpstr>Genomics Workflow with a SNP ARRAY</vt:lpstr>
      <vt:lpstr>Eastern Oyster Breeding SNP Array</vt:lpstr>
      <vt:lpstr>So why have this workshop now?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Puritz</dc:creator>
  <cp:lastModifiedBy>Jonathan Puritz Jr.</cp:lastModifiedBy>
  <cp:revision>1712</cp:revision>
  <dcterms:created xsi:type="dcterms:W3CDTF">2015-11-22T05:54:36Z</dcterms:created>
  <dcterms:modified xsi:type="dcterms:W3CDTF">2024-01-19T16:29:40Z</dcterms:modified>
</cp:coreProperties>
</file>