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740" r:id="rId2"/>
    <p:sldId id="932" r:id="rId3"/>
    <p:sldId id="961" r:id="rId4"/>
    <p:sldId id="677" r:id="rId5"/>
    <p:sldId id="960" r:id="rId6"/>
    <p:sldId id="645" r:id="rId7"/>
    <p:sldId id="646" r:id="rId8"/>
    <p:sldId id="666" r:id="rId9"/>
    <p:sldId id="647" r:id="rId10"/>
    <p:sldId id="651" r:id="rId11"/>
    <p:sldId id="978" r:id="rId12"/>
    <p:sldId id="979" r:id="rId13"/>
    <p:sldId id="981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291"/>
    <a:srgbClr val="D9171A"/>
    <a:srgbClr val="F1B468"/>
    <a:srgbClr val="F29D69"/>
    <a:srgbClr val="811919"/>
    <a:srgbClr val="835346"/>
    <a:srgbClr val="2F9829"/>
    <a:srgbClr val="A9D483"/>
    <a:srgbClr val="375723"/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6"/>
    <p:restoredTop sz="91311"/>
  </p:normalViewPr>
  <p:slideViewPr>
    <p:cSldViewPr snapToGrid="0" snapToObjects="1">
      <p:cViewPr varScale="1">
        <p:scale>
          <a:sx n="61" d="100"/>
          <a:sy n="61" d="100"/>
        </p:scale>
        <p:origin x="24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682EF-DF42-BE49-A4B7-DE4BDAE7F51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77592-5355-8645-956C-436C94C9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8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7592-5355-8645-956C-436C94C958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5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" y="0"/>
            <a:ext cx="1002702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0" y="962494"/>
            <a:ext cx="1002702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39682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1629" y="633235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4859" y="6332352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" y="962494"/>
            <a:ext cx="500230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level`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5493219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549321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5493219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823" y="0"/>
            <a:ext cx="1002702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5042647" y="962494"/>
            <a:ext cx="50023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2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2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82" y="21494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0894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0894" y="21494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894" y="6000750"/>
            <a:ext cx="2743200" cy="365125"/>
          </a:xfrm>
        </p:spPr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27294" y="60007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99294" y="6000750"/>
            <a:ext cx="2743200" cy="365125"/>
          </a:xfrm>
        </p:spPr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270" y="0"/>
            <a:ext cx="1051560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717" y="0"/>
            <a:ext cx="1051560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91589" y="717784"/>
            <a:ext cx="10771632" cy="0"/>
          </a:xfrm>
          <a:prstGeom prst="line">
            <a:avLst/>
          </a:prstGeom>
          <a:ln w="381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6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C19-FFD4-0046-85A8-3C428FEF46AB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4D97-BC5B-F44E-A15B-EC5F64B9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9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556C19-FFD4-0046-85A8-3C428FEF46AB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F74D97-BC5B-F44E-A15B-EC5F64B99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zXCzI57Yfc?feature=oembed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gakZw6K1QQ?feature=oembed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ld, crowd&#10;&#10;Description automatically generated">
            <a:extLst>
              <a:ext uri="{FF2B5EF4-FFF2-40B4-BE49-F238E27FC236}">
                <a16:creationId xmlns:a16="http://schemas.microsoft.com/office/drawing/2014/main" id="{0B88C9BE-89AC-BAA1-7EDA-FBD5CB94F3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0" y="1211"/>
            <a:ext cx="12192000" cy="685800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95019" y="2002253"/>
            <a:ext cx="12034228" cy="220219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0" dirty="0">
                <a:solidFill>
                  <a:srgbClr val="E6EDF3"/>
                </a:solidFill>
                <a:effectLst/>
                <a:latin typeface="-apple-system"/>
              </a:rPr>
              <a:t>Oyster genomics for everyone: </a:t>
            </a:r>
          </a:p>
          <a:p>
            <a:r>
              <a:rPr lang="en-US" sz="3600" b="1" i="0" dirty="0">
                <a:solidFill>
                  <a:srgbClr val="E6EDF3"/>
                </a:solidFill>
                <a:effectLst/>
                <a:latin typeface="-apple-system"/>
              </a:rPr>
              <a:t>applications to conservation, management, and aquaculture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DCD73-7EEA-214E-845B-F2A3AF54FEC3}"/>
              </a:ext>
            </a:extLst>
          </p:cNvPr>
          <p:cNvGrpSpPr/>
          <p:nvPr/>
        </p:nvGrpSpPr>
        <p:grpSpPr>
          <a:xfrm>
            <a:off x="50195" y="5708003"/>
            <a:ext cx="5229892" cy="928249"/>
            <a:chOff x="7387102" y="5310078"/>
            <a:chExt cx="4804898" cy="7783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BBC36C-9FEE-0E4E-B66E-D6289E340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7102" y="5374403"/>
              <a:ext cx="556490" cy="7139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C995D4-76BC-EC45-AB7E-AA41D82C37AC}"/>
                </a:ext>
              </a:extLst>
            </p:cNvPr>
            <p:cNvSpPr txBox="1"/>
            <p:nvPr/>
          </p:nvSpPr>
          <p:spPr>
            <a:xfrm>
              <a:off x="7968212" y="5310078"/>
              <a:ext cx="42237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Cambria" charset="0"/>
                  <a:ea typeface="Cambria" charset="0"/>
                  <a:cs typeface="Cambria" charset="0"/>
                </a:rPr>
                <a:t>University of Rhode Island</a:t>
              </a:r>
            </a:p>
            <a:p>
              <a:r>
                <a:rPr lang="en-US" i="1" dirty="0">
                  <a:solidFill>
                    <a:schemeClr val="bg2"/>
                  </a:solidFill>
                  <a:latin typeface="Cambria" charset="0"/>
                  <a:ea typeface="Cambria" charset="0"/>
                  <a:cs typeface="Cambria" charset="0"/>
                </a:rPr>
                <a:t>Department of Biological Sciences</a:t>
              </a:r>
              <a:endParaRPr lang="en-US" sz="1600" i="1" dirty="0">
                <a:solidFill>
                  <a:schemeClr val="bg2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</p:grp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2D1B1E2-7F57-8F2C-7C35-895D8D3F0E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94" y="5661726"/>
            <a:ext cx="5417951" cy="1063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282B9-E70D-DD0B-1823-312C4D0D2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241" y="5661726"/>
            <a:ext cx="1551759" cy="12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5163"/>
          <a:stretch/>
        </p:blipFill>
        <p:spPr>
          <a:xfrm>
            <a:off x="10995202" y="717783"/>
            <a:ext cx="1084735" cy="396505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37333" y="6519332"/>
            <a:ext cx="1168404" cy="338667"/>
          </a:xfrm>
          <a:prstGeom prst="rect">
            <a:avLst/>
          </a:prstGeom>
          <a:noFill/>
        </p:spPr>
        <p:txBody>
          <a:bodyPr vert="horz" lIns="91440" tIns="45720" rIns="18288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dirty="0">
              <a:solidFill>
                <a:srgbClr val="87FF23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9041A-AA74-C24D-9EC3-2ACCB9CA2825}"/>
              </a:ext>
            </a:extLst>
          </p:cNvPr>
          <p:cNvSpPr txBox="1"/>
          <p:nvPr/>
        </p:nvSpPr>
        <p:spPr>
          <a:xfrm>
            <a:off x="5574093" y="6291442"/>
            <a:ext cx="345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Novembre</a:t>
            </a:r>
            <a:r>
              <a:rPr lang="en-US" sz="1400" dirty="0"/>
              <a:t> et al. 2008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20F866-01FC-F449-B043-66E6B750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747037-2AB5-BA42-B373-909C66B75F5F}"/>
              </a:ext>
            </a:extLst>
          </p:cNvPr>
          <p:cNvSpPr/>
          <p:nvPr/>
        </p:nvSpPr>
        <p:spPr>
          <a:xfrm>
            <a:off x="233419" y="1325563"/>
            <a:ext cx="57084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DAPC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Uses principal component analysis to decompose the variation in allele frequencies into discrete axes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Groups can be input or inferred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Within group variation is minimized and between group variation maximized.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Can be used with either neutral or adaptive loci</a:t>
            </a:r>
          </a:p>
        </p:txBody>
      </p:sp>
      <p:pic>
        <p:nvPicPr>
          <p:cNvPr id="2" name="Online Media 1" descr="StatQuest: Linear Discriminant Analysis (LDA) clearly explained.">
            <a:hlinkClick r:id="" action="ppaction://media"/>
            <a:extLst>
              <a:ext uri="{FF2B5EF4-FFF2-40B4-BE49-F238E27FC236}">
                <a16:creationId xmlns:a16="http://schemas.microsoft.com/office/drawing/2014/main" id="{FA379C8B-BF01-6642-88A9-259C888C48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41838" y="2312377"/>
            <a:ext cx="4775983" cy="26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Disequilibrium (LD) Problem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7B287-46DF-C10B-89B0-BF738D98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 is a fancy way of saying that there is a nonrandom associate of alleles at different loci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8848"/>
          <a:stretch/>
        </p:blipFill>
        <p:spPr>
          <a:xfrm>
            <a:off x="10995202" y="717784"/>
            <a:ext cx="1084735" cy="435133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37333" y="6519332"/>
            <a:ext cx="1168404" cy="338667"/>
          </a:xfrm>
          <a:prstGeom prst="rect">
            <a:avLst/>
          </a:prstGeom>
          <a:noFill/>
        </p:spPr>
        <p:txBody>
          <a:bodyPr vert="horz" lIns="91440" tIns="45720" rIns="18288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dirty="0">
              <a:solidFill>
                <a:srgbClr val="87FF23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C94D-91B7-1B53-6C08-AAC19D5D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5" y="2007748"/>
            <a:ext cx="9056669" cy="4337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7276AC-A10A-8B77-BC45-C4751A847B27}"/>
              </a:ext>
            </a:extLst>
          </p:cNvPr>
          <p:cNvSpPr txBox="1"/>
          <p:nvPr/>
        </p:nvSpPr>
        <p:spPr>
          <a:xfrm>
            <a:off x="7372289" y="6519332"/>
            <a:ext cx="4694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from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Physalia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course by Nina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Therkildsen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Honggang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Zhao</a:t>
            </a:r>
          </a:p>
        </p:txBody>
      </p:sp>
    </p:spTree>
    <p:extLst>
      <p:ext uri="{BB962C8B-B14F-4D97-AF65-F5344CB8AC3E}">
        <p14:creationId xmlns:p14="http://schemas.microsoft.com/office/powerpoint/2010/main" val="329588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Disequilibrium (LD) Problem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97B287-46DF-C10B-89B0-BF738D98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analyses, like PCA, DAPC assume that SNPs are independent from each other</a:t>
            </a:r>
          </a:p>
          <a:p>
            <a:endParaRPr lang="en-US" dirty="0"/>
          </a:p>
          <a:p>
            <a:r>
              <a:rPr lang="en-US" dirty="0"/>
              <a:t>High values of LD can create artifactual relationships in PCA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4322"/>
          <a:stretch/>
        </p:blipFill>
        <p:spPr>
          <a:xfrm>
            <a:off x="10995202" y="717783"/>
            <a:ext cx="1084735" cy="52396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37333" y="6519332"/>
            <a:ext cx="1168404" cy="338667"/>
          </a:xfrm>
          <a:prstGeom prst="rect">
            <a:avLst/>
          </a:prstGeom>
          <a:noFill/>
        </p:spPr>
        <p:txBody>
          <a:bodyPr vert="horz" lIns="91440" tIns="45720" rIns="18288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dirty="0">
              <a:solidFill>
                <a:srgbClr val="87FF23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276AC-A10A-8B77-BC45-C4751A847B27}"/>
              </a:ext>
            </a:extLst>
          </p:cNvPr>
          <p:cNvSpPr txBox="1"/>
          <p:nvPr/>
        </p:nvSpPr>
        <p:spPr>
          <a:xfrm>
            <a:off x="9885216" y="6519332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Adopted from 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Honggang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Zhao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FBEA1D1-7E41-A310-58FF-C37FC3D5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828" y="2819499"/>
            <a:ext cx="6420815" cy="39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2B43-F33A-E641-753B-F74338B7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have this workshop now?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2B0901-39D4-0D34-EFD1-4924F9587754}"/>
              </a:ext>
            </a:extLst>
          </p:cNvPr>
          <p:cNvGrpSpPr/>
          <p:nvPr/>
        </p:nvGrpSpPr>
        <p:grpSpPr>
          <a:xfrm>
            <a:off x="-18964" y="5020919"/>
            <a:ext cx="12185904" cy="1194530"/>
            <a:chOff x="6095" y="4042046"/>
            <a:chExt cx="12185904" cy="11945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20C86E-F12D-798E-2EF1-3AC79F7655CA}"/>
                </a:ext>
              </a:extLst>
            </p:cNvPr>
            <p:cNvGrpSpPr/>
            <p:nvPr/>
          </p:nvGrpSpPr>
          <p:grpSpPr>
            <a:xfrm>
              <a:off x="6095" y="4042046"/>
              <a:ext cx="12185904" cy="1194530"/>
              <a:chOff x="6095" y="4042046"/>
              <a:chExt cx="12185904" cy="11945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F8FD5ED-96A6-AE3C-5327-DBEEE70C23A4}"/>
                  </a:ext>
                </a:extLst>
              </p:cNvPr>
              <p:cNvSpPr/>
              <p:nvPr/>
            </p:nvSpPr>
            <p:spPr>
              <a:xfrm>
                <a:off x="6095" y="4042046"/>
                <a:ext cx="12185904" cy="1194530"/>
              </a:xfrm>
              <a:prstGeom prst="roundRect">
                <a:avLst>
                  <a:gd name="adj" fmla="val 10000"/>
                </a:avLst>
              </a:prstGeom>
              <a:solidFill>
                <a:schemeClr val="accent4">
                  <a:alpha val="50000"/>
                </a:schemeClr>
              </a:solidFill>
            </p:spPr>
            <p:style>
              <a:ln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F184166-519F-E443-626F-851612952CC2}"/>
                  </a:ext>
                </a:extLst>
              </p:cNvPr>
              <p:cNvSpPr/>
              <p:nvPr/>
            </p:nvSpPr>
            <p:spPr>
              <a:xfrm>
                <a:off x="1051560" y="4042046"/>
                <a:ext cx="11121475" cy="1194530"/>
              </a:xfrm>
              <a:custGeom>
                <a:avLst/>
                <a:gdLst>
                  <a:gd name="connsiteX0" fmla="*/ 0 w 11121475"/>
                  <a:gd name="connsiteY0" fmla="*/ 0 h 1194530"/>
                  <a:gd name="connsiteX1" fmla="*/ 11121475 w 11121475"/>
                  <a:gd name="connsiteY1" fmla="*/ 0 h 1194530"/>
                  <a:gd name="connsiteX2" fmla="*/ 11121475 w 11121475"/>
                  <a:gd name="connsiteY2" fmla="*/ 1194530 h 1194530"/>
                  <a:gd name="connsiteX3" fmla="*/ 0 w 11121475"/>
                  <a:gd name="connsiteY3" fmla="*/ 1194530 h 1194530"/>
                  <a:gd name="connsiteX4" fmla="*/ 0 w 11121475"/>
                  <a:gd name="connsiteY4" fmla="*/ 0 h 119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21475" h="1194530">
                    <a:moveTo>
                      <a:pt x="0" y="0"/>
                    </a:moveTo>
                    <a:lnTo>
                      <a:pt x="11121475" y="0"/>
                    </a:lnTo>
                    <a:lnTo>
                      <a:pt x="11121475" y="1194530"/>
                    </a:lnTo>
                    <a:lnTo>
                      <a:pt x="0" y="119453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bg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126421" rIns="126421" bIns="126421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kern="1200" dirty="0"/>
                  <a:t>DNA can be sampled from oysters non-destructively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FB444-20B7-4AFC-B7A2-78941C2B1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706" y="4307904"/>
              <a:ext cx="547937" cy="555497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l="-3907" t="-3687" r="1907" b="3687"/>
              </a:stretch>
            </a:blipFill>
          </p:spPr>
          <p:style>
            <a:lnRef idx="3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484394-23D5-CC10-C39D-DA3A5E53189D}"/>
                </a:ext>
              </a:extLst>
            </p:cNvPr>
            <p:cNvSpPr/>
            <p:nvPr/>
          </p:nvSpPr>
          <p:spPr>
            <a:xfrm>
              <a:off x="221706" y="4307904"/>
              <a:ext cx="547937" cy="555497"/>
            </a:xfrm>
            <a:prstGeom prst="rect">
              <a:avLst/>
            </a:prstGeom>
            <a:noFill/>
            <a:ln w="2222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11F73B54-D89E-3B9B-CBE3-D8C0200B4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0373" y="4745872"/>
              <a:ext cx="414925" cy="41492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64105E-9402-6015-717D-8E08841331BD}"/>
              </a:ext>
            </a:extLst>
          </p:cNvPr>
          <p:cNvGrpSpPr/>
          <p:nvPr/>
        </p:nvGrpSpPr>
        <p:grpSpPr>
          <a:xfrm>
            <a:off x="-31442" y="1623288"/>
            <a:ext cx="12185904" cy="1203521"/>
            <a:chOff x="6095" y="2550869"/>
            <a:chExt cx="12185904" cy="120352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DBEF2BE-C000-D9E4-DFE1-45CB85804E2C}"/>
                </a:ext>
              </a:extLst>
            </p:cNvPr>
            <p:cNvSpPr/>
            <p:nvPr/>
          </p:nvSpPr>
          <p:spPr>
            <a:xfrm>
              <a:off x="6095" y="2559860"/>
              <a:ext cx="12185904" cy="119453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alpha val="50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0FD2CE-2381-F9B9-29F7-5FC1E45464C5}"/>
                </a:ext>
              </a:extLst>
            </p:cNvPr>
            <p:cNvSpPr/>
            <p:nvPr/>
          </p:nvSpPr>
          <p:spPr>
            <a:xfrm>
              <a:off x="46641" y="2679924"/>
              <a:ext cx="1004770" cy="1018633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l="-3907" t="-3687" r="1907" b="3687"/>
              </a:stretch>
            </a:blipFill>
          </p:spPr>
          <p:style>
            <a:lnRef idx="3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1ACD7B8-3E7D-0E2C-D66C-96EDBA1D9CE1}"/>
                </a:ext>
              </a:extLst>
            </p:cNvPr>
            <p:cNvSpPr/>
            <p:nvPr/>
          </p:nvSpPr>
          <p:spPr>
            <a:xfrm>
              <a:off x="1051560" y="2550869"/>
              <a:ext cx="11127961" cy="1188909"/>
            </a:xfrm>
            <a:custGeom>
              <a:avLst/>
              <a:gdLst>
                <a:gd name="connsiteX0" fmla="*/ 0 w 11127961"/>
                <a:gd name="connsiteY0" fmla="*/ 0 h 1188909"/>
                <a:gd name="connsiteX1" fmla="*/ 11127961 w 11127961"/>
                <a:gd name="connsiteY1" fmla="*/ 0 h 1188909"/>
                <a:gd name="connsiteX2" fmla="*/ 11127961 w 11127961"/>
                <a:gd name="connsiteY2" fmla="*/ 1188909 h 1188909"/>
                <a:gd name="connsiteX3" fmla="*/ 0 w 11127961"/>
                <a:gd name="connsiteY3" fmla="*/ 1188909 h 1188909"/>
                <a:gd name="connsiteX4" fmla="*/ 0 w 11127961"/>
                <a:gd name="connsiteY4" fmla="*/ 0 h 118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7961" h="1188909">
                  <a:moveTo>
                    <a:pt x="0" y="0"/>
                  </a:moveTo>
                  <a:lnTo>
                    <a:pt x="11127961" y="0"/>
                  </a:lnTo>
                  <a:lnTo>
                    <a:pt x="11127961" y="1188909"/>
                  </a:lnTo>
                  <a:lnTo>
                    <a:pt x="0" y="11889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6247" rIns="0" bIns="126247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/>
                <a:t>The eastern oyster genome is an excellent and improved resource</a:t>
              </a:r>
              <a:endParaRPr lang="en-US" sz="2400" b="1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D229AD-1CD6-EEF6-CCD7-DEF9D5E0D4C0}"/>
              </a:ext>
            </a:extLst>
          </p:cNvPr>
          <p:cNvGrpSpPr/>
          <p:nvPr/>
        </p:nvGrpSpPr>
        <p:grpSpPr>
          <a:xfrm>
            <a:off x="-18964" y="3326599"/>
            <a:ext cx="12185904" cy="1194530"/>
            <a:chOff x="6095" y="1055719"/>
            <a:chExt cx="12185904" cy="119453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4E1D636-26E7-C120-B7FA-37D370720D61}"/>
                </a:ext>
              </a:extLst>
            </p:cNvPr>
            <p:cNvSpPr/>
            <p:nvPr/>
          </p:nvSpPr>
          <p:spPr>
            <a:xfrm>
              <a:off x="6095" y="1055719"/>
              <a:ext cx="12185904" cy="119453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alpha val="50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 descr="DNA with solid fill">
              <a:extLst>
                <a:ext uri="{FF2B5EF4-FFF2-40B4-BE49-F238E27FC236}">
                  <a16:creationId xmlns:a16="http://schemas.microsoft.com/office/drawing/2014/main" id="{15F1AEFD-DE53-2C39-CB8C-7FF009A28024}"/>
                </a:ext>
              </a:extLst>
            </p:cNvPr>
            <p:cNvSpPr/>
            <p:nvPr/>
          </p:nvSpPr>
          <p:spPr>
            <a:xfrm>
              <a:off x="221706" y="1324489"/>
              <a:ext cx="656991" cy="656991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3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D54BFF1-6CED-F74F-55D8-28B77E098219}"/>
                </a:ext>
              </a:extLst>
            </p:cNvPr>
            <p:cNvSpPr/>
            <p:nvPr/>
          </p:nvSpPr>
          <p:spPr>
            <a:xfrm>
              <a:off x="974610" y="1055719"/>
              <a:ext cx="11198425" cy="1194530"/>
            </a:xfrm>
            <a:custGeom>
              <a:avLst/>
              <a:gdLst>
                <a:gd name="connsiteX0" fmla="*/ 0 w 11121475"/>
                <a:gd name="connsiteY0" fmla="*/ 0 h 1194530"/>
                <a:gd name="connsiteX1" fmla="*/ 11121475 w 11121475"/>
                <a:gd name="connsiteY1" fmla="*/ 0 h 1194530"/>
                <a:gd name="connsiteX2" fmla="*/ 11121475 w 11121475"/>
                <a:gd name="connsiteY2" fmla="*/ 1194530 h 1194530"/>
                <a:gd name="connsiteX3" fmla="*/ 0 w 11121475"/>
                <a:gd name="connsiteY3" fmla="*/ 1194530 h 1194530"/>
                <a:gd name="connsiteX4" fmla="*/ 0 w 11121475"/>
                <a:gd name="connsiteY4" fmla="*/ 0 h 119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1475" h="1194530">
                  <a:moveTo>
                    <a:pt x="0" y="0"/>
                  </a:moveTo>
                  <a:lnTo>
                    <a:pt x="11121475" y="0"/>
                  </a:lnTo>
                  <a:lnTo>
                    <a:pt x="11121475" y="1194530"/>
                  </a:lnTo>
                  <a:lnTo>
                    <a:pt x="0" y="11945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26421" rIns="126421" bIns="126421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The eastern oyster Breeding SNP Array is affordable and accessible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25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rabbit hole only gets deeper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492" y="727370"/>
            <a:ext cx="3648745" cy="5981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495270" y="3372973"/>
            <a:ext cx="559477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accent4"/>
                </a:solidFill>
              </a:rPr>
              <a:t>Remember, all I'm offering is the truth – nothing more</a:t>
            </a: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48"/>
          <a:stretch/>
        </p:blipFill>
        <p:spPr>
          <a:xfrm>
            <a:off x="10995202" y="717781"/>
            <a:ext cx="1084735" cy="61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BDCDA-D354-9F56-577A-AAE55FE55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3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82DF3F-6D99-9F45-D137-3C37E73D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PCA and Discriminant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A76FB-6E22-9673-99EE-76A41777F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Oyster Genomics for everyone Workshop</a:t>
            </a:r>
          </a:p>
          <a:p>
            <a:r>
              <a:rPr lang="en-US" sz="2000">
                <a:solidFill>
                  <a:schemeClr val="bg1"/>
                </a:solidFill>
              </a:rPr>
              <a:t>NACE/MAS 2024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7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456" y="5495636"/>
            <a:ext cx="899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0"/>
          <a:stretch/>
        </p:blipFill>
        <p:spPr>
          <a:xfrm>
            <a:off x="10995202" y="717784"/>
            <a:ext cx="1084735" cy="8017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SNPs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EEF7C3-729D-CE51-28AD-3779636C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" y="962493"/>
            <a:ext cx="10735236" cy="56265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b="1" dirty="0">
                <a:solidFill>
                  <a:schemeClr val="accent4"/>
                </a:solidFill>
              </a:rPr>
              <a:t>How genetically diverse are stocks, lines, individuals?</a:t>
            </a:r>
          </a:p>
          <a:p>
            <a:endParaRPr lang="en-US" sz="3600" b="1" dirty="0">
              <a:solidFill>
                <a:schemeClr val="accent4"/>
              </a:solidFill>
            </a:endParaRPr>
          </a:p>
          <a:p>
            <a:endParaRPr lang="en-US" sz="3600" b="1" dirty="0">
              <a:solidFill>
                <a:schemeClr val="accent4"/>
              </a:solidFill>
            </a:endParaRPr>
          </a:p>
          <a:p>
            <a:r>
              <a:rPr lang="en-US" sz="3600" b="1" dirty="0">
                <a:solidFill>
                  <a:schemeClr val="accent4"/>
                </a:solidFill>
              </a:rPr>
              <a:t>How closely related are stocks, lines, populations?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4898"/>
          <a:stretch/>
        </p:blipFill>
        <p:spPr>
          <a:xfrm>
            <a:off x="10995202" y="717784"/>
            <a:ext cx="1084735" cy="15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5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Oysters sampled for resequencing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061FD2-36F4-8120-4033-E2F00F25F0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468"/>
          <a:stretch/>
        </p:blipFill>
        <p:spPr>
          <a:xfrm>
            <a:off x="10995202" y="717783"/>
            <a:ext cx="1084735" cy="2430780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9AEC5165-0EAA-A63B-05AC-F83CA27988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55" y="259977"/>
            <a:ext cx="4898571" cy="685800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1F55003-0225-F76A-9A34-728258422FF7}"/>
              </a:ext>
            </a:extLst>
          </p:cNvPr>
          <p:cNvGrpSpPr/>
          <p:nvPr/>
        </p:nvGrpSpPr>
        <p:grpSpPr>
          <a:xfrm>
            <a:off x="5656725" y="259977"/>
            <a:ext cx="4898571" cy="6858000"/>
            <a:chOff x="5656725" y="259977"/>
            <a:chExt cx="4898571" cy="685800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EE4A14D-DEE9-DF37-0DCF-994CCFCD39B1}"/>
                </a:ext>
              </a:extLst>
            </p:cNvPr>
            <p:cNvGrpSpPr/>
            <p:nvPr/>
          </p:nvGrpSpPr>
          <p:grpSpPr>
            <a:xfrm>
              <a:off x="5656725" y="259977"/>
              <a:ext cx="4898571" cy="6858000"/>
              <a:chOff x="5656725" y="259977"/>
              <a:chExt cx="4898571" cy="6858000"/>
            </a:xfrm>
          </p:grpSpPr>
          <p:pic>
            <p:nvPicPr>
              <p:cNvPr id="15" name="Picture 14" descr="Map&#10;&#10;Description automatically generated">
                <a:extLst>
                  <a:ext uri="{FF2B5EF4-FFF2-40B4-BE49-F238E27FC236}">
                    <a16:creationId xmlns:a16="http://schemas.microsoft.com/office/drawing/2014/main" id="{B567283F-96D3-7B24-EA7C-458BE52E3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6725" y="259977"/>
                <a:ext cx="4898571" cy="68580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01DDFE-4AB6-A6D9-5478-DBFA66B72608}"/>
                  </a:ext>
                </a:extLst>
              </p:cNvPr>
              <p:cNvSpPr/>
              <p:nvPr/>
            </p:nvSpPr>
            <p:spPr>
              <a:xfrm rot="2700000">
                <a:off x="10153818" y="2019611"/>
                <a:ext cx="91440" cy="91440"/>
              </a:xfrm>
              <a:prstGeom prst="rect">
                <a:avLst/>
              </a:prstGeom>
              <a:solidFill>
                <a:srgbClr val="FFAA7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A0BD90F-9A22-0A70-CDA9-8064199DC6E0}"/>
                  </a:ext>
                </a:extLst>
              </p:cNvPr>
              <p:cNvSpPr/>
              <p:nvPr/>
            </p:nvSpPr>
            <p:spPr>
              <a:xfrm rot="2700000">
                <a:off x="9158590" y="3119730"/>
                <a:ext cx="91440" cy="91440"/>
              </a:xfrm>
              <a:prstGeom prst="rect">
                <a:avLst/>
              </a:prstGeom>
              <a:solidFill>
                <a:srgbClr val="8D252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EF8B632-3BAB-0726-2D7D-C0F1A26B02E1}"/>
                  </a:ext>
                </a:extLst>
              </p:cNvPr>
              <p:cNvSpPr/>
              <p:nvPr/>
            </p:nvSpPr>
            <p:spPr>
              <a:xfrm rot="2700000">
                <a:off x="8925980" y="3318622"/>
                <a:ext cx="91440" cy="91440"/>
              </a:xfrm>
              <a:prstGeom prst="rect">
                <a:avLst/>
              </a:prstGeom>
              <a:solidFill>
                <a:srgbClr val="8CA89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CF9975-AA32-2367-E23C-B8730954D0EE}"/>
                  </a:ext>
                </a:extLst>
              </p:cNvPr>
              <p:cNvSpPr/>
              <p:nvPr/>
            </p:nvSpPr>
            <p:spPr>
              <a:xfrm rot="2700000">
                <a:off x="9003338" y="3466919"/>
                <a:ext cx="91440" cy="91440"/>
              </a:xfrm>
              <a:prstGeom prst="rect">
                <a:avLst/>
              </a:prstGeom>
              <a:solidFill>
                <a:srgbClr val="90605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8067EB-3C63-FDF6-4941-BD4D220A4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4629" y="4454659"/>
                <a:ext cx="548640" cy="365760"/>
              </a:xfrm>
              <a:prstGeom prst="rect">
                <a:avLst/>
              </a:prstGeom>
              <a:solidFill>
                <a:srgbClr val="ABD1E5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100" dirty="0"/>
                  <a:t>OBOY</a:t>
                </a:r>
              </a:p>
              <a:p>
                <a:pPr algn="ctr"/>
                <a:r>
                  <a:rPr lang="en-US" sz="1100" dirty="0"/>
                  <a:t>1999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9BCE89-B1D3-B389-0747-19C8EEDD77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5521" y="2906628"/>
                <a:ext cx="548640" cy="430887"/>
              </a:xfrm>
              <a:prstGeom prst="rect">
                <a:avLst/>
              </a:prstGeom>
              <a:solidFill>
                <a:srgbClr val="8CA89A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100" dirty="0"/>
                  <a:t>LOLA</a:t>
                </a:r>
              </a:p>
              <a:p>
                <a:pPr algn="ctr"/>
                <a:r>
                  <a:rPr lang="en-US" sz="1100" dirty="0"/>
                  <a:t>2008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5007DA-B01E-0FAF-9B3C-83D68B598B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04310" y="3725144"/>
                <a:ext cx="548640" cy="430887"/>
              </a:xfrm>
              <a:prstGeom prst="rect">
                <a:avLst/>
              </a:prstGeom>
              <a:solidFill>
                <a:srgbClr val="906053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100" dirty="0"/>
                  <a:t>DEBY</a:t>
                </a:r>
              </a:p>
              <a:p>
                <a:pPr algn="ctr"/>
                <a:r>
                  <a:rPr lang="en-US" sz="1100" dirty="0"/>
                  <a:t>1987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EEFE7C-0000-837B-A46E-B61BB11526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83955" y="2466926"/>
                <a:ext cx="548640" cy="430887"/>
              </a:xfrm>
              <a:prstGeom prst="rect">
                <a:avLst/>
              </a:prstGeom>
              <a:solidFill>
                <a:srgbClr val="8D2525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100" dirty="0"/>
                  <a:t>NEH</a:t>
                </a:r>
              </a:p>
              <a:p>
                <a:pPr algn="ctr"/>
                <a:r>
                  <a:rPr lang="en-US" sz="1100" dirty="0"/>
                  <a:t>1966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2E5422-1AA5-86B2-057A-0152EF20EA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4262" y="1473466"/>
                <a:ext cx="548640" cy="430887"/>
              </a:xfrm>
              <a:prstGeom prst="rect">
                <a:avLst/>
              </a:prstGeom>
              <a:solidFill>
                <a:srgbClr val="FFAA76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1100" dirty="0"/>
                  <a:t>UMFS</a:t>
                </a:r>
              </a:p>
              <a:p>
                <a:pPr algn="ctr"/>
                <a:r>
                  <a:rPr lang="en-US" sz="1100" dirty="0"/>
                  <a:t>1986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04547D-DE2F-EC46-DA7C-1F64ECCEA829}"/>
                </a:ext>
              </a:extLst>
            </p:cNvPr>
            <p:cNvSpPr/>
            <p:nvPr/>
          </p:nvSpPr>
          <p:spPr>
            <a:xfrm rot="2700000">
              <a:off x="6892207" y="4915026"/>
              <a:ext cx="91440" cy="91440"/>
            </a:xfrm>
            <a:prstGeom prst="rect">
              <a:avLst/>
            </a:prstGeom>
            <a:solidFill>
              <a:srgbClr val="ABD1E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D503C1D-97E4-89B3-5671-6015466A2442}"/>
              </a:ext>
            </a:extLst>
          </p:cNvPr>
          <p:cNvGrpSpPr/>
          <p:nvPr/>
        </p:nvGrpSpPr>
        <p:grpSpPr>
          <a:xfrm>
            <a:off x="6975942" y="3350887"/>
            <a:ext cx="3418347" cy="2795065"/>
            <a:chOff x="6975942" y="3350887"/>
            <a:chExt cx="3418347" cy="2795065"/>
          </a:xfrm>
        </p:grpSpPr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0A644C77-3601-1B27-64A4-6DFC6E943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7646" y="3423078"/>
              <a:ext cx="1887080" cy="1473010"/>
            </a:xfrm>
            <a:prstGeom prst="curvedConnector3">
              <a:avLst>
                <a:gd name="adj1" fmla="val 44485"/>
              </a:avLst>
            </a:prstGeom>
            <a:ln w="57150">
              <a:solidFill>
                <a:srgbClr val="8CA89A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44D61E83-48C3-36F0-675D-76874067E691}"/>
                </a:ext>
              </a:extLst>
            </p:cNvPr>
            <p:cNvSpPr/>
            <p:nvPr/>
          </p:nvSpPr>
          <p:spPr>
            <a:xfrm rot="16630027">
              <a:off x="7287583" y="3039246"/>
              <a:ext cx="2795065" cy="3418347"/>
            </a:xfrm>
            <a:prstGeom prst="arc">
              <a:avLst>
                <a:gd name="adj1" fmla="val 15547572"/>
                <a:gd name="adj2" fmla="val 6751"/>
              </a:avLst>
            </a:prstGeom>
            <a:ln>
              <a:solidFill>
                <a:srgbClr val="8CA89A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Curved Connector 63">
              <a:extLst>
                <a:ext uri="{FF2B5EF4-FFF2-40B4-BE49-F238E27FC236}">
                  <a16:creationId xmlns:a16="http://schemas.microsoft.com/office/drawing/2014/main" id="{52C32055-11B6-7B00-EDBB-CFF9C187261B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 flipV="1">
              <a:off x="7032133" y="3575050"/>
              <a:ext cx="1959467" cy="1450354"/>
            </a:xfrm>
            <a:prstGeom prst="curvedConnector3">
              <a:avLst>
                <a:gd name="adj1" fmla="val 54623"/>
              </a:avLst>
            </a:prstGeom>
            <a:ln w="57150">
              <a:solidFill>
                <a:srgbClr val="906053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3C24044-C21C-0118-7E11-7DC1C240514B}"/>
              </a:ext>
            </a:extLst>
          </p:cNvPr>
          <p:cNvGrpSpPr/>
          <p:nvPr/>
        </p:nvGrpSpPr>
        <p:grpSpPr>
          <a:xfrm>
            <a:off x="6378593" y="2129989"/>
            <a:ext cx="3751803" cy="2895415"/>
            <a:chOff x="6378593" y="2129989"/>
            <a:chExt cx="3751803" cy="2895415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A175EB1-03DB-6CC1-542E-F6E491E8AB2C}"/>
                </a:ext>
              </a:extLst>
            </p:cNvPr>
            <p:cNvSpPr/>
            <p:nvPr/>
          </p:nvSpPr>
          <p:spPr>
            <a:xfrm>
              <a:off x="8978900" y="3552825"/>
              <a:ext cx="158750" cy="168275"/>
            </a:xfrm>
            <a:custGeom>
              <a:avLst/>
              <a:gdLst>
                <a:gd name="connsiteX0" fmla="*/ 25400 w 158750"/>
                <a:gd name="connsiteY0" fmla="*/ 0 h 168275"/>
                <a:gd name="connsiteX1" fmla="*/ 12700 w 158750"/>
                <a:gd name="connsiteY1" fmla="*/ 22225 h 168275"/>
                <a:gd name="connsiteX2" fmla="*/ 6350 w 158750"/>
                <a:gd name="connsiteY2" fmla="*/ 44450 h 168275"/>
                <a:gd name="connsiteX3" fmla="*/ 0 w 158750"/>
                <a:gd name="connsiteY3" fmla="*/ 76200 h 168275"/>
                <a:gd name="connsiteX4" fmla="*/ 34925 w 158750"/>
                <a:gd name="connsiteY4" fmla="*/ 149225 h 168275"/>
                <a:gd name="connsiteX5" fmla="*/ 50800 w 158750"/>
                <a:gd name="connsiteY5" fmla="*/ 161925 h 168275"/>
                <a:gd name="connsiteX6" fmla="*/ 69850 w 158750"/>
                <a:gd name="connsiteY6" fmla="*/ 168275 h 168275"/>
                <a:gd name="connsiteX7" fmla="*/ 114300 w 158750"/>
                <a:gd name="connsiteY7" fmla="*/ 165100 h 168275"/>
                <a:gd name="connsiteX8" fmla="*/ 136525 w 158750"/>
                <a:gd name="connsiteY8" fmla="*/ 158750 h 168275"/>
                <a:gd name="connsiteX9" fmla="*/ 155575 w 158750"/>
                <a:gd name="connsiteY9" fmla="*/ 130175 h 168275"/>
                <a:gd name="connsiteX10" fmla="*/ 158750 w 158750"/>
                <a:gd name="connsiteY10" fmla="*/ 117475 h 168275"/>
                <a:gd name="connsiteX11" fmla="*/ 152400 w 158750"/>
                <a:gd name="connsiteY11" fmla="*/ 57150 h 168275"/>
                <a:gd name="connsiteX12" fmla="*/ 139700 w 158750"/>
                <a:gd name="connsiteY12" fmla="*/ 22225 h 168275"/>
                <a:gd name="connsiteX13" fmla="*/ 130175 w 158750"/>
                <a:gd name="connsiteY13" fmla="*/ 15875 h 168275"/>
                <a:gd name="connsiteX14" fmla="*/ 111125 w 158750"/>
                <a:gd name="connsiteY14" fmla="*/ 9525 h 168275"/>
                <a:gd name="connsiteX15" fmla="*/ 104775 w 158750"/>
                <a:gd name="connsiteY15" fmla="*/ 31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750" h="168275">
                  <a:moveTo>
                    <a:pt x="25400" y="0"/>
                  </a:moveTo>
                  <a:cubicBezTo>
                    <a:pt x="21167" y="7408"/>
                    <a:pt x="16516" y="14593"/>
                    <a:pt x="12700" y="22225"/>
                  </a:cubicBezTo>
                  <a:cubicBezTo>
                    <a:pt x="10683" y="26260"/>
                    <a:pt x="7028" y="41059"/>
                    <a:pt x="6350" y="44450"/>
                  </a:cubicBezTo>
                  <a:cubicBezTo>
                    <a:pt x="-1435" y="83374"/>
                    <a:pt x="7375" y="46701"/>
                    <a:pt x="0" y="76200"/>
                  </a:cubicBezTo>
                  <a:cubicBezTo>
                    <a:pt x="3696" y="124243"/>
                    <a:pt x="-5902" y="116563"/>
                    <a:pt x="34925" y="149225"/>
                  </a:cubicBezTo>
                  <a:cubicBezTo>
                    <a:pt x="40217" y="153458"/>
                    <a:pt x="44851" y="158680"/>
                    <a:pt x="50800" y="161925"/>
                  </a:cubicBezTo>
                  <a:cubicBezTo>
                    <a:pt x="56676" y="165130"/>
                    <a:pt x="69850" y="168275"/>
                    <a:pt x="69850" y="168275"/>
                  </a:cubicBezTo>
                  <a:cubicBezTo>
                    <a:pt x="84667" y="167217"/>
                    <a:pt x="99536" y="166740"/>
                    <a:pt x="114300" y="165100"/>
                  </a:cubicBezTo>
                  <a:cubicBezTo>
                    <a:pt x="120280" y="164436"/>
                    <a:pt x="130504" y="160757"/>
                    <a:pt x="136525" y="158750"/>
                  </a:cubicBezTo>
                  <a:cubicBezTo>
                    <a:pt x="143069" y="150024"/>
                    <a:pt x="151121" y="140196"/>
                    <a:pt x="155575" y="130175"/>
                  </a:cubicBezTo>
                  <a:cubicBezTo>
                    <a:pt x="157347" y="126187"/>
                    <a:pt x="157692" y="121708"/>
                    <a:pt x="158750" y="117475"/>
                  </a:cubicBezTo>
                  <a:cubicBezTo>
                    <a:pt x="156948" y="94051"/>
                    <a:pt x="156973" y="78489"/>
                    <a:pt x="152400" y="57150"/>
                  </a:cubicBezTo>
                  <a:cubicBezTo>
                    <a:pt x="149938" y="45658"/>
                    <a:pt x="148787" y="31312"/>
                    <a:pt x="139700" y="22225"/>
                  </a:cubicBezTo>
                  <a:cubicBezTo>
                    <a:pt x="137002" y="19527"/>
                    <a:pt x="133662" y="17425"/>
                    <a:pt x="130175" y="15875"/>
                  </a:cubicBezTo>
                  <a:cubicBezTo>
                    <a:pt x="124058" y="13157"/>
                    <a:pt x="115858" y="14258"/>
                    <a:pt x="111125" y="9525"/>
                  </a:cubicBezTo>
                  <a:lnTo>
                    <a:pt x="104775" y="3175"/>
                  </a:lnTo>
                </a:path>
              </a:pathLst>
            </a:custGeom>
            <a:noFill/>
            <a:ln>
              <a:solidFill>
                <a:srgbClr val="90605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1C6C3EE6-53F0-F787-F8E7-5829F2F3AA7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555683" y="2161076"/>
              <a:ext cx="605799" cy="543626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AA76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96842B03-A5C5-5276-A6BE-18AD76F918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204108" y="2800648"/>
              <a:ext cx="443036" cy="313316"/>
            </a:xfrm>
            <a:prstGeom prst="curvedConnector3">
              <a:avLst>
                <a:gd name="adj1" fmla="val 103307"/>
              </a:avLst>
            </a:prstGeom>
            <a:ln w="34925">
              <a:solidFill>
                <a:srgbClr val="8D2525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E04D392F-81A8-4DF8-ACBF-90859F7141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70491" y="3297643"/>
              <a:ext cx="279670" cy="150322"/>
            </a:xfrm>
            <a:prstGeom prst="curvedConnector3">
              <a:avLst>
                <a:gd name="adj1" fmla="val 127950"/>
              </a:avLst>
            </a:prstGeom>
            <a:ln w="34925">
              <a:solidFill>
                <a:srgbClr val="906053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>
              <a:extLst>
                <a:ext uri="{FF2B5EF4-FFF2-40B4-BE49-F238E27FC236}">
                  <a16:creationId xmlns:a16="http://schemas.microsoft.com/office/drawing/2014/main" id="{2997C2F8-9DF6-9D06-B403-8378536F95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70556" y="3294541"/>
              <a:ext cx="279670" cy="150322"/>
            </a:xfrm>
            <a:prstGeom prst="curvedConnector3">
              <a:avLst>
                <a:gd name="adj1" fmla="val 127950"/>
              </a:avLst>
            </a:prstGeom>
            <a:ln w="12700">
              <a:solidFill>
                <a:srgbClr val="8D2525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>
              <a:extLst>
                <a:ext uri="{FF2B5EF4-FFF2-40B4-BE49-F238E27FC236}">
                  <a16:creationId xmlns:a16="http://schemas.microsoft.com/office/drawing/2014/main" id="{3D3EA91C-3DC6-5EC2-027C-06E402AEC79D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H="1" flipV="1">
              <a:off x="9049058" y="3328384"/>
              <a:ext cx="32329" cy="151926"/>
            </a:xfrm>
            <a:prstGeom prst="curvedConnector4">
              <a:avLst>
                <a:gd name="adj1" fmla="val -313749"/>
                <a:gd name="adj2" fmla="val 54407"/>
              </a:avLst>
            </a:prstGeom>
            <a:ln w="34925">
              <a:solidFill>
                <a:srgbClr val="8CA89A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BA6A771F-EF74-C1B4-5D52-2591051349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36357" y="3325568"/>
              <a:ext cx="32329" cy="151926"/>
            </a:xfrm>
            <a:prstGeom prst="curvedConnector4">
              <a:avLst>
                <a:gd name="adj1" fmla="val -313749"/>
                <a:gd name="adj2" fmla="val 54407"/>
              </a:avLst>
            </a:prstGeom>
            <a:ln w="9525">
              <a:solidFill>
                <a:srgbClr val="906053">
                  <a:alpha val="90000"/>
                </a:srgb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>
              <a:extLst>
                <a:ext uri="{FF2B5EF4-FFF2-40B4-BE49-F238E27FC236}">
                  <a16:creationId xmlns:a16="http://schemas.microsoft.com/office/drawing/2014/main" id="{AC183122-C665-A91E-AD38-612CD52CFBF4}"/>
                </a:ext>
              </a:extLst>
            </p:cNvPr>
            <p:cNvCxnSpPr>
              <a:cxnSpLocks/>
            </p:cNvCxnSpPr>
            <p:nvPr/>
          </p:nvCxnSpPr>
          <p:spPr>
            <a:xfrm>
              <a:off x="6378593" y="4896088"/>
              <a:ext cx="559334" cy="129316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ABD1E5">
                  <a:alpha val="9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034F6CE-BBD8-1497-B794-501A23B9E24C}"/>
              </a:ext>
            </a:extLst>
          </p:cNvPr>
          <p:cNvSpPr txBox="1"/>
          <p:nvPr/>
        </p:nvSpPr>
        <p:spPr>
          <a:xfrm>
            <a:off x="5449661" y="432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9AEC5165-0EAA-A63B-05AC-F83CA2798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55" y="259977"/>
            <a:ext cx="489857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2A8BB-995D-0DA5-51B0-25567756F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353" y="907379"/>
            <a:ext cx="5844989" cy="5844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427C9A-FE60-C8A3-0D60-578DB2DEC565}"/>
              </a:ext>
            </a:extLst>
          </p:cNvPr>
          <p:cNvSpPr txBox="1">
            <a:spLocks/>
          </p:cNvSpPr>
          <p:nvPr/>
        </p:nvSpPr>
        <p:spPr>
          <a:xfrm>
            <a:off x="-81968" y="0"/>
            <a:ext cx="1253187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-50"/>
              <a:t>Populations structured by ocean basin &amp; selected lines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39240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population?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8230"/>
          <a:stretch/>
        </p:blipFill>
        <p:spPr>
          <a:xfrm>
            <a:off x="10995202" y="717784"/>
            <a:ext cx="1084735" cy="2554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37333" y="6519332"/>
            <a:ext cx="1168404" cy="338667"/>
          </a:xfrm>
          <a:prstGeom prst="rect">
            <a:avLst/>
          </a:prstGeom>
          <a:noFill/>
        </p:spPr>
        <p:txBody>
          <a:bodyPr vert="horz" lIns="91440" tIns="45720" rIns="18288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dirty="0">
              <a:solidFill>
                <a:srgbClr val="87FF23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D6A0204-5C39-8441-B9DF-03754D71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3" y="1325562"/>
            <a:ext cx="4415971" cy="5030787"/>
          </a:xfrm>
        </p:spPr>
        <p:txBody>
          <a:bodyPr>
            <a:normAutofit/>
          </a:bodyPr>
          <a:lstStyle/>
          <a:p>
            <a:r>
              <a:rPr lang="en-US" dirty="0"/>
              <a:t>PCA</a:t>
            </a:r>
          </a:p>
          <a:p>
            <a:pPr lvl="1"/>
            <a:r>
              <a:rPr lang="en-US" dirty="0"/>
              <a:t>Imagine creating a giant matrix of genotypes arranged in rows of individuals and columns of loci</a:t>
            </a:r>
          </a:p>
          <a:p>
            <a:pPr lvl="1"/>
            <a:r>
              <a:rPr lang="en-US" dirty="0"/>
              <a:t>PCA reduces the dimensionality of all genetic variation by </a:t>
            </a:r>
            <a:r>
              <a:rPr lang="en-US" dirty="0" err="1"/>
              <a:t>eigendecomposition</a:t>
            </a:r>
            <a:endParaRPr lang="en-US" dirty="0"/>
          </a:p>
          <a:p>
            <a:pPr lvl="1"/>
            <a:r>
              <a:rPr lang="en-US" dirty="0"/>
              <a:t>Axes of variation are defined by linear combinations of loci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5F111C-6705-C64D-A40F-39446FC5FC99}"/>
              </a:ext>
            </a:extLst>
          </p:cNvPr>
          <p:cNvGraphicFramePr>
            <a:graphicFrameLocks noGrp="1"/>
          </p:cNvGraphicFramePr>
          <p:nvPr/>
        </p:nvGraphicFramePr>
        <p:xfrm>
          <a:off x="4469754" y="2913855"/>
          <a:ext cx="6529935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5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Locus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Locus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Locus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Locus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population?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8230"/>
          <a:stretch/>
        </p:blipFill>
        <p:spPr>
          <a:xfrm>
            <a:off x="10995202" y="717784"/>
            <a:ext cx="1084735" cy="2554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37333" y="6519332"/>
            <a:ext cx="1168404" cy="338667"/>
          </a:xfrm>
          <a:prstGeom prst="rect">
            <a:avLst/>
          </a:prstGeom>
          <a:noFill/>
        </p:spPr>
        <p:txBody>
          <a:bodyPr vert="horz" lIns="91440" tIns="45720" rIns="18288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dirty="0">
              <a:solidFill>
                <a:srgbClr val="87FF23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245C036-B5C3-BB42-AD46-7B0FF60F4223}"/>
              </a:ext>
            </a:extLst>
          </p:cNvPr>
          <p:cNvSpPr txBox="1">
            <a:spLocks/>
          </p:cNvSpPr>
          <p:nvPr/>
        </p:nvSpPr>
        <p:spPr>
          <a:xfrm>
            <a:off x="24844" y="1325562"/>
            <a:ext cx="4415971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PCA</a:t>
            </a:r>
          </a:p>
          <a:p>
            <a:pPr lvl="1"/>
            <a:r>
              <a:rPr lang="en-US" dirty="0"/>
              <a:t>Imagine creating a giant matrix of genotypes arranged in rows of individuals and columns of loci</a:t>
            </a:r>
          </a:p>
          <a:p>
            <a:pPr lvl="1"/>
            <a:r>
              <a:rPr lang="en-US" dirty="0"/>
              <a:t>PCA reduces the dimensionality of all genetic variation by </a:t>
            </a:r>
            <a:r>
              <a:rPr lang="en-US" dirty="0" err="1"/>
              <a:t>eigendecomposition</a:t>
            </a:r>
            <a:endParaRPr lang="en-US" dirty="0"/>
          </a:p>
          <a:p>
            <a:pPr lvl="1"/>
            <a:r>
              <a:rPr lang="en-US" dirty="0"/>
              <a:t>Axes of variation are defined by linear combinations of loci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BDE43F-8673-2540-8B01-C72D7FDCD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18" r="4765"/>
          <a:stretch/>
        </p:blipFill>
        <p:spPr>
          <a:xfrm>
            <a:off x="4413344" y="1841082"/>
            <a:ext cx="6423989" cy="3647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3BD851-DEB1-CBBA-DA50-CC8EA9C5B9BA}"/>
              </a:ext>
            </a:extLst>
          </p:cNvPr>
          <p:cNvSpPr txBox="1"/>
          <p:nvPr/>
        </p:nvSpPr>
        <p:spPr>
          <a:xfrm>
            <a:off x="7382933" y="5180564"/>
            <a:ext cx="345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Novembre</a:t>
            </a:r>
            <a:r>
              <a:rPr lang="en-US" sz="1400" dirty="0"/>
              <a:t> et al. 2008</a:t>
            </a:r>
          </a:p>
        </p:txBody>
      </p:sp>
    </p:spTree>
    <p:extLst>
      <p:ext uri="{BB962C8B-B14F-4D97-AF65-F5344CB8AC3E}">
        <p14:creationId xmlns:p14="http://schemas.microsoft.com/office/powerpoint/2010/main" val="338775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population?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8230"/>
          <a:stretch/>
        </p:blipFill>
        <p:spPr>
          <a:xfrm>
            <a:off x="10995202" y="717784"/>
            <a:ext cx="1084735" cy="2554334"/>
          </a:xfrm>
          <a:prstGeom prst="rect">
            <a:avLst/>
          </a:prstGeom>
        </p:spPr>
      </p:pic>
      <p:pic>
        <p:nvPicPr>
          <p:cNvPr id="2" name="Online Media 1" descr="StatQuest: Principal Component Analysis (PCA), Step-by-Step">
            <a:hlinkClick r:id="" action="ppaction://media"/>
            <a:extLst>
              <a:ext uri="{FF2B5EF4-FFF2-40B4-BE49-F238E27FC236}">
                <a16:creationId xmlns:a16="http://schemas.microsoft.com/office/drawing/2014/main" id="{BC72E7AE-8327-0D48-9BAC-C096C5A3FD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831" y="882650"/>
            <a:ext cx="10375900" cy="58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population?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89" y="714951"/>
            <a:ext cx="1084735" cy="6115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4678"/>
          <a:stretch/>
        </p:blipFill>
        <p:spPr>
          <a:xfrm>
            <a:off x="10995202" y="717783"/>
            <a:ext cx="1084735" cy="33831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37333" y="6519332"/>
            <a:ext cx="1168404" cy="338667"/>
          </a:xfrm>
          <a:prstGeom prst="rect">
            <a:avLst/>
          </a:prstGeom>
          <a:noFill/>
        </p:spPr>
        <p:txBody>
          <a:bodyPr vert="horz" lIns="91440" tIns="45720" rIns="18288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000" dirty="0">
              <a:solidFill>
                <a:srgbClr val="87FF23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02DE9-903D-C842-9D75-581418B8A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9" y="945905"/>
            <a:ext cx="6762843" cy="5653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99041A-AA74-C24D-9EC3-2ACCB9CA2825}"/>
              </a:ext>
            </a:extLst>
          </p:cNvPr>
          <p:cNvSpPr txBox="1"/>
          <p:nvPr/>
        </p:nvSpPr>
        <p:spPr>
          <a:xfrm>
            <a:off x="5574093" y="6291442"/>
            <a:ext cx="345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Novembre</a:t>
            </a:r>
            <a:r>
              <a:rPr lang="en-US" sz="1400" dirty="0"/>
              <a:t> et al. 2008</a:t>
            </a:r>
          </a:p>
        </p:txBody>
      </p:sp>
    </p:spTree>
    <p:extLst>
      <p:ext uri="{BB962C8B-B14F-4D97-AF65-F5344CB8AC3E}">
        <p14:creationId xmlns:p14="http://schemas.microsoft.com/office/powerpoint/2010/main" val="112058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54649</TotalTime>
  <Words>388</Words>
  <Application>Microsoft Macintosh PowerPoint</Application>
  <PresentationFormat>Widescreen</PresentationFormat>
  <Paragraphs>88</Paragraphs>
  <Slides>14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Avenir Next Condensed Regular</vt:lpstr>
      <vt:lpstr>Calibri</vt:lpstr>
      <vt:lpstr>Calibri Light</vt:lpstr>
      <vt:lpstr>Cambria</vt:lpstr>
      <vt:lpstr>Times New Roman</vt:lpstr>
      <vt:lpstr>Office Theme</vt:lpstr>
      <vt:lpstr>PowerPoint Presentation</vt:lpstr>
      <vt:lpstr>PCA and Discriminant Analysis</vt:lpstr>
      <vt:lpstr>What can SNPs do?</vt:lpstr>
      <vt:lpstr>Oysters sampled for resequencing</vt:lpstr>
      <vt:lpstr>PowerPoint Presentation</vt:lpstr>
      <vt:lpstr>What is a population?</vt:lpstr>
      <vt:lpstr>What is a population?</vt:lpstr>
      <vt:lpstr>What is a population?</vt:lpstr>
      <vt:lpstr>What is a population?</vt:lpstr>
      <vt:lpstr>DAPC</vt:lpstr>
      <vt:lpstr>Linkage Disequilibrium (LD) Problem</vt:lpstr>
      <vt:lpstr>Linkage Disequilibrium (LD) Problem</vt:lpstr>
      <vt:lpstr>So why have this workshop now?</vt:lpstr>
      <vt:lpstr>The rabbit hole only gets deeper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Puritz</dc:creator>
  <cp:lastModifiedBy>Jonathan Puritz Jr.</cp:lastModifiedBy>
  <cp:revision>1714</cp:revision>
  <dcterms:created xsi:type="dcterms:W3CDTF">2015-11-22T05:54:36Z</dcterms:created>
  <dcterms:modified xsi:type="dcterms:W3CDTF">2024-01-19T16:59:50Z</dcterms:modified>
</cp:coreProperties>
</file>